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y="5143500" cx="9144000"/>
  <p:notesSz cx="6858000" cy="9144000"/>
  <p:embeddedFontLst>
    <p:embeddedFont>
      <p:font typeface="Manrope"/>
      <p:regular r:id="rId36"/>
      <p:bold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38" roundtripDataSignature="AMtx7mhoZ3uBlG4UQpHHYeEtDMEt7tuSB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Manrope-bold.fntdata"/><Relationship Id="rId14" Type="http://schemas.openxmlformats.org/officeDocument/2006/relationships/slide" Target="slides/slide9.xml"/><Relationship Id="rId36" Type="http://schemas.openxmlformats.org/officeDocument/2006/relationships/font" Target="fonts/Manrope-regular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38" Type="http://customschemas.google.com/relationships/presentationmetadata" Target="meta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 txBox="1"/>
          <p:nvPr>
            <p:ph idx="3"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" name="Google Shape;6;n"/>
          <p:cNvSpPr txBox="1"/>
          <p:nvPr>
            <p:ph idx="10"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ru-RU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:notes"/>
          <p:cNvSpPr/>
          <p:nvPr>
            <p:ph idx="2" type="sldImg"/>
          </p:nvPr>
        </p:nvSpPr>
        <p:spPr>
          <a:xfrm>
            <a:off x="0" y="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9" name="Google Shape;209;p1:notes"/>
          <p:cNvSpPr txBox="1"/>
          <p:nvPr>
            <p:ph idx="1"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Сегодня мы восстановим путь от древней мечты об искусственном помощнике до современных систем ИИ. По ходу урока будем собирать идеи, без которых умная машина не могла появиться. Вопрос классу: каких возможностей ей не хватает в самом начале?</a:t>
            </a:r>
            <a:endParaRPr/>
          </a:p>
        </p:txBody>
      </p:sp>
      <p:sp>
        <p:nvSpPr>
          <p:cNvPr id="210" name="Google Shape;210;p1:notes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10:notes"/>
          <p:cNvSpPr/>
          <p:nvPr>
            <p:ph idx="2" type="sldImg"/>
          </p:nvPr>
        </p:nvSpPr>
        <p:spPr>
          <a:xfrm>
            <a:off x="0" y="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48" name="Google Shape;448;p10:notes"/>
          <p:cNvSpPr txBox="1"/>
          <p:nvPr>
            <p:ph idx="1"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 1945 году в описании архитектуры хранимой программы закрепляется принцип, связанный с именем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Джона фон Неймана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и данные, и команды программы находятся в памяти компьютера. Процессор берет из памяти команды, обрабатывает данные и записывает результат. Такой принцип стал основой огромного числа современных компьютеров. Машина получает скорость переключения между задачами и возможность работать с большими объемами информации.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Перечислите вместе с обкчающимися основные части компьютера: память, устройство управления, вычислительное устройство, ввод и вывод.</a:t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10:notes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11:notes"/>
          <p:cNvSpPr/>
          <p:nvPr>
            <p:ph idx="2" type="sldImg"/>
          </p:nvPr>
        </p:nvSpPr>
        <p:spPr>
          <a:xfrm>
            <a:off x="0" y="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4" name="Google Shape;464;p11:notes"/>
          <p:cNvSpPr txBox="1"/>
          <p:nvPr>
            <p:ph idx="1"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 1950 году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Алан Тьюринг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публикует работу «Computing Machinery and Intelligence» («Компьютерные машины и разум) и предлагает не спорить бесконечно о слове «мышление», а исследовать наблюдаемое поведение машины. В «игре в имитацию» человек ведет текстовый диалог и пытается определить, кто его собеседник - человек или машина. Важно: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тест Тьюринга не доказывает наличие сознания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Он предлагает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способ обсуждать машинный интеллект через поведение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Действия учащихся: 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обсуждают вопрос - если ответы машины неотличимы от человеческих, достаточно ли этого, чтобы назвать ее разумной?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 </a:t>
            </a:r>
            <a:r>
              <a:rPr b="1" i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Дополнение.</a:t>
            </a:r>
            <a:r>
              <a:rPr b="0" i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Эксперимент «Китайская комната». Этот мысленный эксперимент предложил американский философ Джон Серл в 1980 году в статье Minds, Brains, and Programs («Разум, мозг и программы»).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Суть эксперимента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Представим человека, который: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находится в закрытой комнате;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не знает китайского языка;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получает записки с китайскими иероглифами;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 подробной инструкции подбирает к ним другие иероглифы;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передает составленный ответ наружу.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Ответы получаются настолько убедительными, что люди снаружи решают: находящийся в комнате человек знает китайский язык. Но сам человек не понимает ни вопросов, ни своих ответов. Он только сопоставляет символы по правилам.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Основная мысль Серла:</a:t>
            </a:r>
            <a:r>
              <a:rPr b="0" i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умение правильно обрабатывать символы по правилам еще не означает понимания их значения. Иначе говоря</a:t>
            </a:r>
            <a:r>
              <a:rPr b="1" i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имитация разумного поведения не обязательно равна настоящему пониманию.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Тьюринг спрашивает: «Может ли машина вести себя как человек?»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Серл спрашивает: «Если она ведет себя как человек, означает ли это, что она действительно понимает происходящее?»</a:t>
            </a: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11:notes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12:notes"/>
          <p:cNvSpPr/>
          <p:nvPr>
            <p:ph idx="2" type="sldImg"/>
          </p:nvPr>
        </p:nvSpPr>
        <p:spPr>
          <a:xfrm>
            <a:off x="0" y="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84" name="Google Shape;484;p12:notes"/>
          <p:cNvSpPr txBox="1"/>
          <p:nvPr>
            <p:ph idx="1"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На Дартмутском семинаре закрепилось название Artificial Intelligence – Искусственный интеллект. Исследователи обсуждали моделирование обучения, рассуждения и языка. В 2026 году этому событию исполнилось 70 лет.</a:t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Некоторые ключевые фигуры: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Джон Маккарти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— автор термина «искусственный интеллект», создатель языка Лисп.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Марвин Мински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— теоретик нейронных сетей, один из авторов книги «Перцептроны».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Клод Шеннон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— создатель теории информации.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Аллен Ньюэлл и Герберт Саймон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— продемонстрировали программу Logic Theorist — первую программу искусственного интеллекта, способную доказывать теоремы.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Артур Сэмюэл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— представил программу для игры в шашки, способную к самообучению; считается пионером машинного обучения и обучения с подкреплением.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12:notes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13:notes"/>
          <p:cNvSpPr/>
          <p:nvPr>
            <p:ph idx="2" type="sldImg"/>
          </p:nvPr>
        </p:nvSpPr>
        <p:spPr>
          <a:xfrm>
            <a:off x="0" y="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95" name="Google Shape;495;p13:notes"/>
          <p:cNvSpPr txBox="1"/>
          <p:nvPr>
            <p:ph idx="1"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 1957 году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Фрэнк Розенблатт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предложил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персептрон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обучаемую модель искусственного нейрона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Представим его как очень простую «машину решения». На вход поступают признаки, каждому признаку соответствует вес, который показывает насколько признак важен. Персептрон умножает входы на веса, складывает результаты и сравнивает сумму с порогом. Если порог пройден, ответ 1, или «да»; если нет - 0, или «нет». 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Например, решаем «идти гулять?»: 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тепло = 1, нет дождя = 1, есть свободное время = 0. Пусть веса равны 2, 3 и 1, а порог равен 4. Сумма 2 + 3 + 0 = 5, значит ответ «да». Если начался дождь, второй вход станет 0, сумма упадет до 2 и ответ изменится на «нет». В реальной задаче веса не обязательно задает человек: они могут подбираться в процессе обучения по примерам. Один персептрон умеет только очень простое бинарное решение. Для сложных образов нужны сети из множества элементов.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13:notes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14:notes"/>
          <p:cNvSpPr/>
          <p:nvPr>
            <p:ph idx="2" type="sldImg"/>
          </p:nvPr>
        </p:nvSpPr>
        <p:spPr>
          <a:xfrm>
            <a:off x="0" y="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12" name="Google Shape;512;p14:notes"/>
          <p:cNvSpPr txBox="1"/>
          <p:nvPr>
            <p:ph idx="1"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Машина получает знания и правила: символьный ИИ и экспертные системы»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Учитель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Один из первых больших подходов к ИИ был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символьным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Человек явно задавал машине факты и правила вида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«ЕСЛИ условие, ТО вывод или действие»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В 1960-1980-е появляются диалоговые программы и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экспертные системы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Например,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ELIZA (</a:t>
            </a:r>
            <a:r>
              <a:rPr b="1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Джозеф Вейценбаум</a:t>
            </a:r>
            <a:r>
              <a:rPr b="1" lang="ru-RU" sz="11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создавала впечатление беседы, а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MYCIN (Эдвард Шортлифф)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использовала базу знаний и правила для поддержки медицинских решений.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Система могла делать логические выводы, но ее знания в основном заранее вносили люди.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Действия учащихся: 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приводят пример правила «если - то» и объясняют, откуда система получает знания.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Примеры правил для обсуждения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Почтовый фильтр</a:t>
            </a:r>
            <a:br>
              <a:rPr lang="ru-RU" sz="1200"/>
            </a:b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Если письмо содержит подозрительную ссылку и слова «Вы выиграли приз», то пометить его как спам.</a:t>
            </a:r>
            <a:br>
              <a:rPr lang="ru-RU" sz="1200"/>
            </a:b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Источник знаний: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правила составили специалисты по безопасности. </a:t>
            </a:r>
            <a:br>
              <a:rPr lang="ru-RU" sz="1200"/>
            </a:br>
            <a:br>
              <a:rPr lang="ru-RU" sz="1200"/>
            </a:b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Символьная система получает знания от людей, которые заранее записывают факты и правила «если, то»</a:t>
            </a: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14:notes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15:notes"/>
          <p:cNvSpPr/>
          <p:nvPr>
            <p:ph idx="2" type="sldImg"/>
          </p:nvPr>
        </p:nvSpPr>
        <p:spPr>
          <a:xfrm>
            <a:off x="0" y="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32" name="Google Shape;532;p15:notes"/>
          <p:cNvSpPr txBox="1"/>
          <p:nvPr>
            <p:ph idx="1"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Очень быстро выяснилось, что реальный мир трудно полностью описать правилами. Слишком много исключений, контекста и новых ситуаций. Кроме того,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компьютеры были медленнее, данных было мало, места для сбора и хранения данных не хватало, а создание баз знаний требовало огромного ручного труда.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lang="ru-RU" sz="1200" u="sng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Завышенные ожидания несколько раз сменялись разочарованием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и сокращением интереса и финансирования. Эти периоды называют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«зимами ИИ»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Но именно ограничения правил подталкивают к следующему шагу. Исследователи задали вопрос: а что, если машина будет учиться по примерам?</a:t>
            </a: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15:notes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16:notes"/>
          <p:cNvSpPr/>
          <p:nvPr>
            <p:ph idx="2" type="sldImg"/>
          </p:nvPr>
        </p:nvSpPr>
        <p:spPr>
          <a:xfrm>
            <a:off x="0" y="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40" name="Google Shape;540;p16:notes"/>
          <p:cNvSpPr txBox="1"/>
          <p:nvPr>
            <p:ph idx="1"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 машинном обучении мы меняем сам подход.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Вместо полного набора правил даем машине данные и способ настраивать модель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Она ищет закономерности, а затем применяет их к новым примерам. 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Обучение с учителем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использует примеры с правильными ответами.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Обучение без учителя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ищет структуру без готовых меток.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обучении с подкреплением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готового правильного ответа на каждом шаге нет: агент видит ситуацию, выбирает действие, получает награду или штраф и постепенно меняет стратегию так, чтобы суммарная награда становилась больше. Пример: робот учится выходить из лабиринта. </a:t>
            </a:r>
            <a:br>
              <a:rPr lang="ru-RU" sz="1200"/>
            </a:br>
            <a:br>
              <a:rPr lang="ru-RU" sz="1200"/>
            </a:b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Общая схема проста: ДАННЫЕ -&gt; ОБУЧЕНИЕ -&gt; МОДЕЛЬ -&gt; РЕЗУЛЬТАТ.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6:notes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17:notes"/>
          <p:cNvSpPr/>
          <p:nvPr>
            <p:ph idx="2" type="sldImg"/>
          </p:nvPr>
        </p:nvSpPr>
        <p:spPr>
          <a:xfrm>
            <a:off x="0" y="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51" name="Google Shape;551;p17:notes"/>
          <p:cNvSpPr txBox="1"/>
          <p:nvPr>
            <p:ph idx="1"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Машинное обучение является одним из подходов к созданию ИИ, но не весь искусственный интеллект основан на обучении В 1997 году шахматная система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IBM Deep Blue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победила чемпиона мира по шахматам. Deep Blue считается системой искусственного интеллекта, но она относится не к современному машинному обучению, а к классическому поисковому ИИ.</a:t>
            </a:r>
            <a:br>
              <a:rPr lang="ru-RU" sz="1200"/>
            </a:b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Deep Blue могла анализировать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до 200 миллионов позиций в секунду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Шахматные знания и правила оценки создавались и настраивались программистами и шахматными специалистами. IBM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Не весь искусственный интеллект основан на машинном обучении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  <a:r>
              <a:rPr b="0" i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Deep Blue была ИИ, потому что самостоятельно выбирала решение в сложной ситуации. Но ее интеллект основывался прежде всего на поиске, вычислениях и заложенных знаниях, а не на самостоятельном обучении.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Deep Blue - это важный пример того, что машина может превзойти человека в очень сложной интеллектуальной задаче.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Но Deep Blue не стала универсально разумной</a:t>
            </a: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17:notes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18:notes"/>
          <p:cNvSpPr/>
          <p:nvPr>
            <p:ph idx="2" type="sldImg"/>
          </p:nvPr>
        </p:nvSpPr>
        <p:spPr>
          <a:xfrm>
            <a:off x="0" y="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60" name="Google Shape;560;p18:notes"/>
          <p:cNvSpPr txBox="1"/>
          <p:nvPr>
            <p:ph idx="1"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Слева</a:t>
            </a: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показан обычный нейрон как образ, который вдохновил ученых. </a:t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 центре</a:t>
            </a: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схема искусственной нейросети:</a:t>
            </a:r>
            <a:br>
              <a:rPr lang="ru-RU" sz="2000"/>
            </a:b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синие кружки - </a:t>
            </a:r>
            <a:r>
              <a:rPr b="1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вход</a:t>
            </a: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br>
              <a:rPr lang="ru-RU" sz="2000"/>
            </a:b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оранжевые - </a:t>
            </a:r>
            <a:r>
              <a:rPr b="1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скрытые слои</a:t>
            </a: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br>
              <a:rPr lang="ru-RU" sz="2000"/>
            </a:b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зеленые - </a:t>
            </a:r>
            <a:r>
              <a:rPr b="1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выход</a:t>
            </a: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Справа</a:t>
            </a: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показаны примеры задач: </a:t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распознавание лиц</a:t>
            </a: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стилизация изображений</a:t>
            </a: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Очень простая устная формулировка:</a:t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Нейросеть получает данные на вход, пропускает их через несколько слоев обработки и выдает результат. Каждый следующий слой помогает лучше понять информацию. Поэтому нейросеть умеет решать сложные задачи: узнавать лица, распознавать объекты и изменять изображения. Если слоев много, это уже глубокое обучение.</a:t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18:notes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19:notes"/>
          <p:cNvSpPr/>
          <p:nvPr>
            <p:ph idx="2" type="sldImg"/>
          </p:nvPr>
        </p:nvSpPr>
        <p:spPr>
          <a:xfrm>
            <a:off x="0" y="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67" name="Google Shape;567;p19:notes"/>
          <p:cNvSpPr txBox="1"/>
          <p:nvPr>
            <p:ph idx="1"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Посмотрите на левую часть рисунка. График показывает, как уменьшалась ошибка распознавания изображений. С появлением глубокого обучения качество стало быстро расти, и в итоге нейросети достигли уровня человека и даже превзошли его в некоторых задачах.</a:t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Справа показаны картинки, где легко перепутать собаку и кекс. Чтобы правильно различать такие изображения, недостаточно одного простого правила. Нейросети учатся на большом количестве примеров и постепенно начинают замечать тонкие признаки: форму глаз, шерсть, текстуру, контуры объекта.</a:t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Именно поэтому глубокое обучение оказалось таким эффективным. В 2012 году сеть </a:t>
            </a:r>
            <a:r>
              <a:rPr b="1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AlexNet</a:t>
            </a: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показала большой скачок качества в распознавании изображений. Это стало важной вехой: стало ясно, что многослойные нейронные сети могут сами находить полезные признаки в данных и решать очень сложные задачи.</a:t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19:notes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:notes"/>
          <p:cNvSpPr/>
          <p:nvPr>
            <p:ph idx="2" type="sldImg"/>
          </p:nvPr>
        </p:nvSpPr>
        <p:spPr>
          <a:xfrm>
            <a:off x="0" y="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0" name="Google Shape;220;p2:notes"/>
          <p:cNvSpPr txBox="1"/>
          <p:nvPr>
            <p:ph idx="1"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Талос из древнегреческого мифа не был реальной машиной. Но в этом образе уже есть искусственное создание, цель и самостоятельное действие. Сначала технология появляется в воображении, затем люди ищут способы ее воплотить.</a:t>
            </a:r>
            <a:endParaRPr/>
          </a:p>
        </p:txBody>
      </p:sp>
      <p:sp>
        <p:nvSpPr>
          <p:cNvPr id="221" name="Google Shape;221;p2:notes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20:notes"/>
          <p:cNvSpPr/>
          <p:nvPr>
            <p:ph idx="2" type="sldImg"/>
          </p:nvPr>
        </p:nvSpPr>
        <p:spPr>
          <a:xfrm>
            <a:off x="0" y="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76" name="Google Shape;576;p20:notes"/>
          <p:cNvSpPr txBox="1"/>
          <p:nvPr>
            <p:ph idx="1"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20:notes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21:notes"/>
          <p:cNvSpPr/>
          <p:nvPr>
            <p:ph idx="2" type="sldImg"/>
          </p:nvPr>
        </p:nvSpPr>
        <p:spPr>
          <a:xfrm>
            <a:off x="0" y="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83" name="Google Shape;583;p21:notes"/>
          <p:cNvSpPr txBox="1"/>
          <p:nvPr>
            <p:ph idx="1"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 2016 году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AlphaGo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победила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Ли Седоля –чемпиона мира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по игре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Го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Система сочетала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нейронные сети, поиск и обучение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включая обучение с подкреплением. В отличие от простого перебора всех вариантов, она оценивала позиции и выбирала перспективные ходы. Некоторые решения удивляли профессиональных игроков. Для нас это пример того, как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обучение позволяет находить стратегии, которые трудно полностью описать готовым набором правил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Мы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добыли еще один артефакт интеллектуальности - способность улучшать стратегию через обучение и оценку последствий действий.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21:notes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22:notes"/>
          <p:cNvSpPr/>
          <p:nvPr>
            <p:ph idx="2" type="sldImg"/>
          </p:nvPr>
        </p:nvSpPr>
        <p:spPr>
          <a:xfrm>
            <a:off x="0" y="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3" name="Google Shape;593;p22:notes"/>
          <p:cNvSpPr txBox="1"/>
          <p:nvPr>
            <p:ph idx="1"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Модель учится работать с контекстом: Transformer, 2017»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Учитель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	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Одно и то же слово может иметь разное значение. Чтобы понять его, человеку нужно посмотреть на окружающие слова.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Сравним два предложения: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Повар нарезал лук и добавил его в суп.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Лучник натянул лук и выпустил стрелу.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Слово «лук» написано одинаково, но в первом предложении оно связано со словами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«повар», «нарезал», «суп»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а во втором со словами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«лучник», «натянул», «стрела»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 2017 году была предложена архитектура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Transformer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Ее главный механизм называется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вниманием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Он помогает модели определить, какие элементы текста связаны между собой и какие слова особенно важны для понимания каждого фрагмента.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Это можно сравнить с работой ученика, который выделяет маркером ключевые слова и соединяет связанные понятия стрелками. Transformer как будто спрашивает: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На какие слова нужно обратить внимание? 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Какие слова связаны друг с другом? 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Какие значения подходят в данном контексте? 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Благодаря этому модель может учитывать контекст и предсказывать продолжение: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«Повар нарезал лук и добавил его в...» →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суп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«Лучник натянул лук и выпустил...» →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стрелу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До Transformer модели уже работали с текстом, но новая архитектура позволила эффективнее находить связи в длинных последовательностях и обучать более крупные модели. Transformer стал основой многих современных языковых и генеративных моделей.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Действия учащихся: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находят в двух предложениях слова, которые помогают определить значение слова «лук», а затем предлагают наиболее вероятное продолжение. Вспоминают примеры задач с текстом: перевод, ответы на вопросы, создание текста – где используется данная технология.</a:t>
            </a: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22:notes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23:notes"/>
          <p:cNvSpPr/>
          <p:nvPr>
            <p:ph idx="2" type="sldImg"/>
          </p:nvPr>
        </p:nvSpPr>
        <p:spPr>
          <a:xfrm>
            <a:off x="0" y="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00" name="Google Shape;600;p23:notes"/>
          <p:cNvSpPr txBox="1"/>
          <p:nvPr>
            <p:ph idx="1"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ИИ начинает создавать новое: массовый генеративный ИИ»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 2020-е годы генеративные модели становятся массовыми. Они создают текст, изображения, звук, видео и программный код на основе закономерностей, найденных в обучающих данных. Это хороший момент различить два понятия.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Негенеративный ИИ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в основном распознает, классифицирует, прогнозирует, рекомендует или выбирает решение.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Генеративный ИИ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создает новый контент. При этом генеративность сама по себе не делает систему сильным ИИ.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Действия учащихся: 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приводят по одному примеру генеративного и негенеративного ИИ.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Ожидаемый ответ: 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добавляется еще одно «умное» свойство  - генерация нового содержания, а взаимодействие на естественном языке становится привычным.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1" name="Google Shape;601;p23:notes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24:notes"/>
          <p:cNvSpPr/>
          <p:nvPr>
            <p:ph idx="2" type="sldImg"/>
          </p:nvPr>
        </p:nvSpPr>
        <p:spPr>
          <a:xfrm>
            <a:off x="0" y="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07" name="Google Shape;607;p24:notes"/>
          <p:cNvSpPr txBox="1"/>
          <p:nvPr>
            <p:ph idx="1"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ИИ переходит от ответа к действию: ИИ-агенты»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Современный ИИ все чаще получает не только отдельный запрос, но и цель. Агент может разбить цель на шаги, выбрать инструменты, обратиться к поиску, файлам, календарю или другим сервисам, проверить промежуточный результат и продолжить работу. Упрощенная цепочка выглядит так: ЦЕЛЬ -&gt; ПЛАН -&gt; ИНСТРУМЕНТЫ -&gt; ДЕЙСТВИЯ -&gt; РЕЗУЛЬТАТ. Это напоминает древнюю мечту об искусственном помощнике, но теперь за ней стоит длинная технологическая история.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Обучающиеся 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придумывают задачу, где полезен агент, например спланировать поездку или собрать отчет из нескольких источников.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Ожидаемый ответ: 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 «умной» машине добавляется многошаговое целенаправленное действие с использованием инструментов.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24:notes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25:notes"/>
          <p:cNvSpPr/>
          <p:nvPr>
            <p:ph idx="2" type="sldImg"/>
          </p:nvPr>
        </p:nvSpPr>
        <p:spPr>
          <a:xfrm>
            <a:off x="0" y="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14" name="Google Shape;614;p25:notes"/>
          <p:cNvSpPr txBox="1"/>
          <p:nvPr>
            <p:ph idx="1"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ИИ получает «тело»: воплощенный ИИ»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Воплощенный ИИ или Embodied AI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соединяет интеллектуальную модель с физическим миром.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Камеры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датчики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дают информацию о среде, модель интерпретирует ситуацию и принимает решение, а робот или автономная система выполняет действие. Такой ИИ должен не только отвечать правильно, но и учитывать пространство, движение, безопасность и последствия действий. Здесь наш путь почти замыкается: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древняя мечта об искусственном существе, которое видит мир и действует в нем, превращается в реальную инженерную задачу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Обучающиеся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называют, что требуется роботу кроме «мозга»: датчики, исполнительные механизмы, модель мира, контроль безопасности.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Ожидаемый ответ: 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теперь наша машина способна воспринимать физический мир и действовать в нем.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25:notes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26:notes"/>
          <p:cNvSpPr/>
          <p:nvPr>
            <p:ph idx="2" type="sldImg"/>
          </p:nvPr>
        </p:nvSpPr>
        <p:spPr>
          <a:xfrm>
            <a:off x="0" y="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3" name="Google Shape;623;p26:notes"/>
          <p:cNvSpPr txBox="1"/>
          <p:nvPr>
            <p:ph idx="1"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На карточке перед вами десять определений искусственного интеллекта, предложенных разными авторами и документами. Одни называют ИИ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автоматизацией задач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которые считаются человеческими. Другие -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наукой и инженерией создания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интеллектуальных машин. Третьи подчеркивают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восприятие, рассуждение и действие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Четвертые говорят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 технологиях, которые позволяют компьютеру выполнять интеллектуальную деятельность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Почему нет одной-единственной формулировки? И что же все-таки такое искусственный интеллект? Что должна уметь «умная» машина?</a:t>
            </a:r>
            <a:br>
              <a:rPr lang="ru-RU" sz="1200"/>
            </a:b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Подсказка</a:t>
            </a:r>
            <a:br>
              <a:rPr lang="ru-RU" sz="1200"/>
            </a:b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Во-первых, само слово «интеллект» включает много способностей: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воспринимать, запоминать, рассуждать, учиться, принимать решения, создавать и действовать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Во-вторых, ИИ одновременно является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научной областью, инженерной практикой и набором технологий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В-третьих,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технологии меняются, и вместе с ними меняется граница того, что мы называем «умным»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Поэтому попробуем не заучить одну цитату, а выделить общее. </a:t>
            </a:r>
            <a:br>
              <a:rPr lang="ru-RU" sz="1200"/>
            </a:b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Искусственный интеллект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область и совокупность технологий создания компьютерных систем, способных выполнять задачи, для которых обычно требуются интеллектуальные способности человека: воспринимать информацию, распознавать закономерности, рассуждать, учиться, принимать решения, создавать содержание и действовать. 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26:notes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27:notes"/>
          <p:cNvSpPr/>
          <p:nvPr>
            <p:ph idx="2" type="sldImg"/>
          </p:nvPr>
        </p:nvSpPr>
        <p:spPr>
          <a:xfrm>
            <a:off x="0" y="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31" name="Google Shape;631;p27:notes"/>
          <p:cNvSpPr txBox="1"/>
          <p:nvPr>
            <p:ph idx="1"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Сегодня реальные системы относятся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 слабому, или узкому, ИИ - ANI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Даже очень мощная модель работает в рамках созданной людьми архитектуры, данных, инструментов и задач.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Сильный или общий ИИ - AGI - понимается как гипотетическая система, способная универсально осваивать широкий круг новых интеллектуальных задач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и переносить знания между областями на уровне, сопоставимом с человеком. Подтвержденного сильного ИИ сегодня нет. Важно также не путать «генеративный» и «сильный»: генеративная модель может создавать новый контент, оставаясь узкой системой.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Действия учащихся: 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определяют, к какому типу относятся известные им современные сервисы.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Ожидаемый ответ: 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современный ИИ - ANI. AGI остается гипотетической целью. Генеративный ИИ не равен сильному ИИ.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2" name="Google Shape;632;p27:notes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28:notes"/>
          <p:cNvSpPr/>
          <p:nvPr>
            <p:ph idx="2" type="sldImg"/>
          </p:nvPr>
        </p:nvSpPr>
        <p:spPr>
          <a:xfrm>
            <a:off x="0" y="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38" name="Google Shape;638;p28:notes"/>
          <p:cNvSpPr txBox="1"/>
          <p:nvPr>
            <p:ph idx="1"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Этика ИИ: не только «что машина может?», но и «как ее следует использовать?»»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Учитель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Чем больше задач мы передаем машине, тем важнее становится не только технический вопрос «может ли она это сделать?», но и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этический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вопрос «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следует ли нам так делать и на каких условиях?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». 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Обсудим пять направлений.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Первое -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достоверность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ИИ может ошибаться, поэтому важные результаты нужно проверять (осуществлять фактчекинг материалов созданных ИИ).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Второе -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справедливость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модель может воспроизводить перекосы данных. 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Третье -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приватность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нельзя бездумно передавать чужие и чувствительные данные. 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Четвертое -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авторство и прозрачность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важно понимать, когда и как использовался ИИ. 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Пятое -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ответственность и безопасность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решение может подсказать машина, но ответственность за последствия в важных ситуациях остается у людей и организаций.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Действия учащихся: 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выбирают один пример из фильма и обсуждают: какая польза есть у применения ИИ, какой возможен риск и какое правило ответственного использования стоит ввести. 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Для обсуждения можно взять за основу не кадры из фильма, а примеры ниже. А можно опираясь на примеры направлять суждения обучающихся.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*Примеры к пяти правилам этики ИИ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Достоверность</a:t>
            </a:r>
            <a:br>
              <a:rPr lang="ru-RU" sz="1200"/>
            </a:b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ИИ сообщил, что определенное историческое событие произошло в 1948 году, и привел несуществующую цитату ученого.</a:t>
            </a:r>
            <a:br>
              <a:rPr lang="ru-RU" sz="1200"/>
            </a:b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Как поступить: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проверить информацию по учебнику, научной статье или надежному сайту. 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Справедливость</a:t>
            </a:r>
            <a:br>
              <a:rPr lang="ru-RU" sz="1200"/>
            </a:b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Система отбирает учеников на образовательную программу и чаще отклоняет заявки девочек, потому что в данных прошлых лет среди участников было больше мальчиков.</a:t>
            </a:r>
            <a:br>
              <a:rPr lang="ru-RU" sz="1200"/>
            </a:b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Как поступить: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проверить критерии отбора, выявить перекос и не передавать решение только алгоритму. 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Приватность</a:t>
            </a:r>
            <a:br>
              <a:rPr lang="ru-RU" sz="1200"/>
            </a:b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Ученик загружает в чат с ИИ таблицу с фамилиями, оценками, телефонами и адресами одноклассников.</a:t>
            </a:r>
            <a:br>
              <a:rPr lang="ru-RU" sz="1200"/>
            </a:b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Как поступить: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не передавать персональные данные без разрешения, удалить имена или заменить их условными обозначениями. 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Авторство и прозрачность</a:t>
            </a:r>
            <a:br>
              <a:rPr lang="ru-RU" sz="1200"/>
            </a:b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Ученик полностью создал доклад с помощью ИИ и представил его как самостоятельную работу.</a:t>
            </a:r>
            <a:br>
              <a:rPr lang="ru-RU" sz="1200"/>
            </a:b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Как поступить: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указать, что при подготовке использовался ИИ, проверить текст и самостоятельно переработать материал. 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Ответственность и безопасность</a:t>
            </a:r>
            <a:br>
              <a:rPr lang="ru-RU" sz="1200"/>
            </a:b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ИИ предложил медицинский диагноз или подсказал решение, которое может повлиять на здоровье человека.</a:t>
            </a:r>
            <a:br>
              <a:rPr lang="ru-RU" sz="1200"/>
            </a:b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Как поступить: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воспринимать ответ только как предположение и обратиться к специалисту. Окончательное решение и ответственность остаются у человека. 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Общий вывод: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ИИ может предложить информацию или вариант решения, но человек должен проверить результат, оценить последствия и принять ответственное решение.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Ожидаемый ответ: 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пример формулы ответа: «ИИ полезен, потому что... Риск состоит в... Поэтому человек должен проверить/ограничить/объяснить/защитить данные...»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9" name="Google Shape;639;p28:notes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29:notes"/>
          <p:cNvSpPr/>
          <p:nvPr>
            <p:ph idx="2" type="sldImg"/>
          </p:nvPr>
        </p:nvSpPr>
        <p:spPr>
          <a:xfrm>
            <a:off x="0" y="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45" name="Google Shape;645;p29:notes"/>
          <p:cNvSpPr txBox="1"/>
          <p:nvPr>
            <p:ph idx="1"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p29:notes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:notes"/>
          <p:cNvSpPr/>
          <p:nvPr>
            <p:ph idx="2" type="sldImg"/>
          </p:nvPr>
        </p:nvSpPr>
        <p:spPr>
          <a:xfrm>
            <a:off x="0" y="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9" name="Google Shape;229;p3:notes"/>
          <p:cNvSpPr txBox="1"/>
          <p:nvPr>
            <p:ph idx="1"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Аристотель систематизировал формальную логику. Разберите с классом силлогизм: все А относятся к Б; объект В относится к А; значит, объект В относится к Б. Новая возможность машины: получать вывод по формально заданным правилам.</a:t>
            </a:r>
            <a:endParaRPr/>
          </a:p>
        </p:txBody>
      </p:sp>
      <p:sp>
        <p:nvSpPr>
          <p:cNvPr id="230" name="Google Shape;230;p3:notes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30:notes"/>
          <p:cNvSpPr/>
          <p:nvPr>
            <p:ph idx="2" type="sldImg"/>
          </p:nvPr>
        </p:nvSpPr>
        <p:spPr>
          <a:xfrm>
            <a:off x="0" y="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52" name="Google Shape;652;p30:notes"/>
          <p:cNvSpPr txBox="1"/>
          <p:nvPr>
            <p:ph idx="1"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Больше шестидесяти лет назад братья Аркадий и Борис Стругацкие написали повесть </a:t>
            </a:r>
            <a:r>
              <a:rPr b="1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«Понедельник начинается в субботу»</a:t>
            </a: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Её герои работают в необычном научном институте, где учёные исследуют… магию. Волшебство у Стругацких становится почти наукой: его изучают, ставят эксперименты, создают необычные устройства.</a:t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 вот один из таких фантастических приборов — </a:t>
            </a:r>
            <a:r>
              <a:rPr b="1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умклайдет</a:t>
            </a: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Если говорить совсем просто, это что-то вроде </a:t>
            </a:r>
            <a:r>
              <a:rPr b="1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технологической волшебной палочки</a:t>
            </a: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Один из героев говорит:</a:t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«Искусство управлять умклайдетом — это сложное и тонкое искусство… Курс управления умклайдетом занимает восемь семестров и требует основательного знания квантовой алхимии».</a:t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Звучит забавно. Но прошло шестьдесят лет — и у нас действительно появились технологии, которые иногда очень напоминают волшебную палочку. И также, как и умклайдетом ими надо научиться управлять, научиться этому можно, но это занимает некоторое время. Чем больше волшебства хотите извлечь из современного «умклайдета», тем больше надо учиться. Пределов этому обучения сегодня нет.</a:t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Мы говорим машине несколько слов — и она создаёт изображение, пишет программу, сочиняет музыку, отвечает на вопросы, распознаёт объекты и управляет роботами.</a:t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3" name="Google Shape;653;p30:notes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:notes"/>
          <p:cNvSpPr/>
          <p:nvPr>
            <p:ph idx="2" type="sldImg"/>
          </p:nvPr>
        </p:nvSpPr>
        <p:spPr>
          <a:xfrm>
            <a:off x="0" y="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7" name="Google Shape;267;p4:notes"/>
          <p:cNvSpPr txBox="1"/>
          <p:nvPr>
            <p:ph idx="1"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Труды Аль-Хорезми связаны с правилами вычислений, а его латинизированное имя дало слово алгоритм. Алгоритм - точная последовательность действий, ведущая к результату. Попросите учеников привести бытовые примеры.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4:notes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5:notes"/>
          <p:cNvSpPr/>
          <p:nvPr>
            <p:ph idx="2" type="sldImg"/>
          </p:nvPr>
        </p:nvSpPr>
        <p:spPr>
          <a:xfrm>
            <a:off x="0" y="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4" name="Google Shape;304;p5:notes"/>
          <p:cNvSpPr txBox="1"/>
          <p:nvPr>
            <p:ph idx="1"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 XVII веке механические машины начинают выполнять арифметические операции. Они ничего не понимают и не выбирают цель, но берут на себя часть интеллектуальной работы человека. К алгоритму добавляется физический исполнитель.</a:t>
            </a:r>
            <a:endParaRPr/>
          </a:p>
        </p:txBody>
      </p:sp>
      <p:sp>
        <p:nvSpPr>
          <p:cNvPr id="305" name="Google Shape;305;p5:notes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6:notes"/>
          <p:cNvSpPr/>
          <p:nvPr>
            <p:ph idx="2" type="sldImg"/>
          </p:nvPr>
        </p:nvSpPr>
        <p:spPr>
          <a:xfrm>
            <a:off x="0" y="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8" name="Google Shape;338;p6:notes"/>
          <p:cNvSpPr txBox="1"/>
          <p:nvPr>
            <p:ph idx="1"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 начале XIX века ткацкий станок Жозефа Мари Жаккара управлялся перфокартами.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Отверстия на картах кодировали команды, определяющие рисунок ткани.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Сам механизм оставался тем же, а смена набора карт меняла его работу. Это очень важная идея: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инструкции можно вынести на внешний носитель.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Машина и программа перестают быть одним и тем же.</a:t>
            </a: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 1832 году Семен Корсаков описал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устройства с перфорированными таблицами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для сравнения признаков и поиска нужной информации – прототип базы данных. Это еще не база данных в современном смысле, но очень ранняя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идея механизированной работы со структурированными данными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6:notes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7:notes"/>
          <p:cNvSpPr/>
          <p:nvPr>
            <p:ph idx="2" type="sldImg"/>
          </p:nvPr>
        </p:nvSpPr>
        <p:spPr>
          <a:xfrm>
            <a:off x="0" y="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2" name="Google Shape;372;p7:notes"/>
          <p:cNvSpPr txBox="1"/>
          <p:nvPr>
            <p:ph idx="1"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 проекте Аналитической машины уже видны память, вычислительное устройство и программное управление. Ада Лавлейс описала алгоритм для такой машины. Возникает идея универсально программируемого устройства.</a:t>
            </a:r>
            <a:endParaRPr/>
          </a:p>
        </p:txBody>
      </p:sp>
      <p:sp>
        <p:nvSpPr>
          <p:cNvPr id="373" name="Google Shape;373;p7:notes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8:notes"/>
          <p:cNvSpPr/>
          <p:nvPr>
            <p:ph idx="2" type="sldImg"/>
          </p:nvPr>
        </p:nvSpPr>
        <p:spPr>
          <a:xfrm>
            <a:off x="0" y="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3" name="Google Shape;393;p8:notes"/>
          <p:cNvSpPr txBox="1"/>
          <p:nvPr>
            <p:ph idx="1"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 1936 году Алан Тьюринг предложил математическую модель вычисления, которую сегодня называют машиной Тьюринга. Особенно важна идея универсальной машины: если алгоритм можно формально записать, одна универсальная вычислительная система способна имитировать выполнение множества разных алгоритмов. Это теоретический фундамент компьютера общего назначения.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Пример «Машина Тьюринга прибавляет один». Число записано палочками: ||| означает 3. Головка начинает с первой клетки. Если в клетке стоит |, она переходит вправо. Если клетка пустая, машина записывает | и останавливается. Было три палочки, стало четыре.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ru-RU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Главная мысль: машина не понимает, что такое число. Она читает символ, выполняет подходящее правило, записывает символ и перемещается по ленте. Из таких простых действий складывается алгоритм.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8:notes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9:notes"/>
          <p:cNvSpPr/>
          <p:nvPr>
            <p:ph idx="2" type="sldImg"/>
          </p:nvPr>
        </p:nvSpPr>
        <p:spPr>
          <a:xfrm>
            <a:off x="0" y="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1" name="Google Shape;421;p9:notes"/>
          <p:cNvSpPr txBox="1"/>
          <p:nvPr>
            <p:ph idx="1"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 1943 году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Уоррен Маккаллок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Уолтер Питтс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предложили </a:t>
            </a:r>
            <a:r>
              <a:rPr b="1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математическую модель искусственного нейрона</a:t>
            </a:r>
            <a:r>
              <a:rPr b="0" lang="ru-RU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Один такой элемент очень прост: получает входные сигналы и формирует выход. Но сама идея была принципиальной: интеллектуальное поведение можно пытаться строить не только из явных логических правил, но и из сети простых взаимосвязанных элементов. Позднее из этого направления вырастут нейронные сети.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9:notes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0000" spcFirstLastPara="1" rIns="9000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13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bg>
      <p:bgPr>
        <a:solidFill>
          <a:srgbClr val="F9FAFA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32"/>
          <p:cNvPicPr preferRelativeResize="0"/>
          <p:nvPr/>
        </p:nvPicPr>
        <p:blipFill rotWithShape="1">
          <a:blip r:embed="rId2">
            <a:alphaModFix/>
          </a:blip>
          <a:srcRect b="92" l="0" r="0" t="0"/>
          <a:stretch/>
        </p:blipFill>
        <p:spPr>
          <a:xfrm>
            <a:off x="0" y="-4680"/>
            <a:ext cx="571320" cy="514332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32"/>
          <p:cNvSpPr/>
          <p:nvPr/>
        </p:nvSpPr>
        <p:spPr>
          <a:xfrm>
            <a:off x="952560" y="1623960"/>
            <a:ext cx="3119040" cy="1895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3" name="Google Shape;13;p32"/>
          <p:cNvSpPr/>
          <p:nvPr/>
        </p:nvSpPr>
        <p:spPr>
          <a:xfrm>
            <a:off x="952560" y="1623960"/>
            <a:ext cx="642600" cy="209160"/>
          </a:xfrm>
          <a:prstGeom prst="roundRect">
            <a:avLst>
              <a:gd fmla="val 436364" name="adj"/>
            </a:avLst>
          </a:prstGeom>
          <a:noFill/>
          <a:ln cap="flat" cmpd="sng" w="9525">
            <a:solidFill>
              <a:srgbClr val="82BC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4" name="Google Shape;14;p32"/>
          <p:cNvSpPr txBox="1"/>
          <p:nvPr>
            <p:ph idx="1" type="body"/>
          </p:nvPr>
        </p:nvSpPr>
        <p:spPr>
          <a:xfrm>
            <a:off x="1047600" y="1671480"/>
            <a:ext cx="452160" cy="114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99534"/>
              </a:lnSpc>
              <a:spcBef>
                <a:spcPts val="601"/>
              </a:spcBef>
              <a:spcAft>
                <a:spcPts val="0"/>
              </a:spcAft>
              <a:buClr>
                <a:srgbClr val="82BC25"/>
              </a:buClr>
              <a:buSzPts val="860"/>
              <a:buFont typeface="Arial"/>
              <a:buNone/>
              <a:defRPr b="1" i="0" sz="860" u="none" cap="none" strike="noStrike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5" name="Google Shape;15;p32"/>
          <p:cNvSpPr/>
          <p:nvPr/>
        </p:nvSpPr>
        <p:spPr>
          <a:xfrm>
            <a:off x="952560" y="2119320"/>
            <a:ext cx="3119040" cy="1399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6" name="Google Shape;16;p32"/>
          <p:cNvSpPr txBox="1"/>
          <p:nvPr>
            <p:ph type="title"/>
          </p:nvPr>
        </p:nvSpPr>
        <p:spPr>
          <a:xfrm>
            <a:off x="952560" y="2119320"/>
            <a:ext cx="3119040" cy="837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i="0" sz="285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32"/>
          <p:cNvSpPr txBox="1"/>
          <p:nvPr>
            <p:ph idx="2" type="body"/>
          </p:nvPr>
        </p:nvSpPr>
        <p:spPr>
          <a:xfrm>
            <a:off x="952560" y="3290760"/>
            <a:ext cx="3119040" cy="228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69500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8" name="Google Shape;18;p32"/>
          <p:cNvSpPr txBox="1"/>
          <p:nvPr>
            <p:ph idx="3" type="body"/>
          </p:nvPr>
        </p:nvSpPr>
        <p:spPr>
          <a:xfrm>
            <a:off x="4381560" y="0"/>
            <a:ext cx="4762080" cy="4762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342900" lvl="0" marL="457200" marR="0" rtl="0" algn="l">
              <a:lnSpc>
                <a:spcPct val="94166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14325" lvl="1" marL="914400" marR="0" rtl="0" algn="l">
              <a:lnSpc>
                <a:spcPct val="94166"/>
              </a:lnSpc>
              <a:spcBef>
                <a:spcPts val="1134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80035" lvl="2" marL="1371600" marR="0" rtl="0" algn="l">
              <a:lnSpc>
                <a:spcPct val="94166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14325" lvl="3" marL="1828800" marR="0" rtl="0" algn="l">
              <a:lnSpc>
                <a:spcPct val="94166"/>
              </a:lnSpc>
              <a:spcBef>
                <a:spcPts val="567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80035" lvl="4" marL="22860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80035" lvl="5" marL="27432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280035" lvl="6" marL="32004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текст (светлый)" type="blank">
  <p:cSld name="BLANK">
    <p:bg>
      <p:bgPr>
        <a:solidFill>
          <a:srgbClr val="F9FAFA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41"/>
          <p:cNvPicPr preferRelativeResize="0"/>
          <p:nvPr/>
        </p:nvPicPr>
        <p:blipFill rotWithShape="1">
          <a:blip r:embed="rId2">
            <a:alphaModFix/>
          </a:blip>
          <a:srcRect b="92" l="0" r="0" t="0"/>
          <a:stretch/>
        </p:blipFill>
        <p:spPr>
          <a:xfrm>
            <a:off x="0" y="-4680"/>
            <a:ext cx="571320" cy="514332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41"/>
          <p:cNvSpPr txBox="1"/>
          <p:nvPr>
            <p:ph type="title"/>
          </p:nvPr>
        </p:nvSpPr>
        <p:spPr>
          <a:xfrm>
            <a:off x="952560" y="571680"/>
            <a:ext cx="7905240" cy="41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i="0" sz="285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9" name="Google Shape;89;p41"/>
          <p:cNvSpPr txBox="1"/>
          <p:nvPr>
            <p:ph idx="1" type="body"/>
          </p:nvPr>
        </p:nvSpPr>
        <p:spPr>
          <a:xfrm>
            <a:off x="952560" y="1181160"/>
            <a:ext cx="7905240" cy="342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69500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текст (тёмный)">
  <p:cSld name="Заголовок и текст (тёмный)">
    <p:bg>
      <p:bgPr>
        <a:solidFill>
          <a:srgbClr val="404C4F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42"/>
          <p:cNvPicPr preferRelativeResize="0"/>
          <p:nvPr/>
        </p:nvPicPr>
        <p:blipFill rotWithShape="1">
          <a:blip r:embed="rId2">
            <a:alphaModFix/>
          </a:blip>
          <a:srcRect b="92" l="0" r="0" t="0"/>
          <a:stretch/>
        </p:blipFill>
        <p:spPr>
          <a:xfrm>
            <a:off x="0" y="-4680"/>
            <a:ext cx="571320" cy="514332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42"/>
          <p:cNvSpPr txBox="1"/>
          <p:nvPr>
            <p:ph type="title"/>
          </p:nvPr>
        </p:nvSpPr>
        <p:spPr>
          <a:xfrm>
            <a:off x="952560" y="571680"/>
            <a:ext cx="7905240" cy="41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2850"/>
              <a:buFont typeface="Manrope"/>
              <a:buNone/>
              <a:defRPr b="1" i="0" sz="2850" u="none" cap="none" strike="noStrike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3" name="Google Shape;93;p42"/>
          <p:cNvSpPr txBox="1"/>
          <p:nvPr>
            <p:ph idx="1" type="body"/>
          </p:nvPr>
        </p:nvSpPr>
        <p:spPr>
          <a:xfrm>
            <a:off x="952560" y="1181160"/>
            <a:ext cx="7905240" cy="342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69500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изображение">
  <p:cSld name="Заголовок и изображение">
    <p:bg>
      <p:bgPr>
        <a:solidFill>
          <a:srgbClr val="F9FAFA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43"/>
          <p:cNvPicPr preferRelativeResize="0"/>
          <p:nvPr/>
        </p:nvPicPr>
        <p:blipFill rotWithShape="1">
          <a:blip r:embed="rId2">
            <a:alphaModFix/>
          </a:blip>
          <a:srcRect b="92" l="0" r="0" t="0"/>
          <a:stretch/>
        </p:blipFill>
        <p:spPr>
          <a:xfrm>
            <a:off x="0" y="-4680"/>
            <a:ext cx="571320" cy="514332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43"/>
          <p:cNvSpPr txBox="1"/>
          <p:nvPr>
            <p:ph idx="1" type="body"/>
          </p:nvPr>
        </p:nvSpPr>
        <p:spPr>
          <a:xfrm>
            <a:off x="952560" y="1562040"/>
            <a:ext cx="8191080" cy="3580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342900" lvl="0" marL="457200" marR="0" rtl="0" algn="l">
              <a:lnSpc>
                <a:spcPct val="94166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14325" lvl="1" marL="914400" marR="0" rtl="0" algn="l">
              <a:lnSpc>
                <a:spcPct val="94166"/>
              </a:lnSpc>
              <a:spcBef>
                <a:spcPts val="1134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80035" lvl="2" marL="1371600" marR="0" rtl="0" algn="l">
              <a:lnSpc>
                <a:spcPct val="94166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14325" lvl="3" marL="1828800" marR="0" rtl="0" algn="l">
              <a:lnSpc>
                <a:spcPct val="94166"/>
              </a:lnSpc>
              <a:spcBef>
                <a:spcPts val="567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80035" lvl="4" marL="22860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80035" lvl="5" marL="27432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280035" lvl="6" marL="32004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97" name="Google Shape;97;p43"/>
          <p:cNvSpPr txBox="1"/>
          <p:nvPr>
            <p:ph type="title"/>
          </p:nvPr>
        </p:nvSpPr>
        <p:spPr>
          <a:xfrm>
            <a:off x="952560" y="571680"/>
            <a:ext cx="2719080" cy="41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2BC25"/>
              </a:buClr>
              <a:buSzPts val="2850"/>
              <a:buFont typeface="Manrope"/>
              <a:buNone/>
              <a:defRPr b="1" i="0" sz="2850" u="none" cap="none" strike="noStrike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, список и изображение">
  <p:cSld name="Заголовок, список и изображение">
    <p:bg>
      <p:bgPr>
        <a:solidFill>
          <a:srgbClr val="F9FAFA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44"/>
          <p:cNvPicPr preferRelativeResize="0"/>
          <p:nvPr/>
        </p:nvPicPr>
        <p:blipFill rotWithShape="1">
          <a:blip r:embed="rId2">
            <a:alphaModFix/>
          </a:blip>
          <a:srcRect b="92" l="0" r="0" t="0"/>
          <a:stretch/>
        </p:blipFill>
        <p:spPr>
          <a:xfrm>
            <a:off x="0" y="-4680"/>
            <a:ext cx="571320" cy="514332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44"/>
          <p:cNvSpPr/>
          <p:nvPr/>
        </p:nvSpPr>
        <p:spPr>
          <a:xfrm>
            <a:off x="952560" y="673920"/>
            <a:ext cx="4319280" cy="3795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1" name="Google Shape;101;p44"/>
          <p:cNvSpPr/>
          <p:nvPr/>
        </p:nvSpPr>
        <p:spPr>
          <a:xfrm>
            <a:off x="952560" y="673920"/>
            <a:ext cx="4319280" cy="3795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2" name="Google Shape;102;p44"/>
          <p:cNvSpPr txBox="1"/>
          <p:nvPr>
            <p:ph type="title"/>
          </p:nvPr>
        </p:nvSpPr>
        <p:spPr>
          <a:xfrm>
            <a:off x="952560" y="673920"/>
            <a:ext cx="4319280" cy="1257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i="0" sz="285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3" name="Google Shape;103;p44"/>
          <p:cNvSpPr/>
          <p:nvPr/>
        </p:nvSpPr>
        <p:spPr>
          <a:xfrm>
            <a:off x="952560" y="2264400"/>
            <a:ext cx="3524040" cy="2204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4" name="Google Shape;104;p44"/>
          <p:cNvSpPr/>
          <p:nvPr/>
        </p:nvSpPr>
        <p:spPr>
          <a:xfrm>
            <a:off x="952560" y="2264400"/>
            <a:ext cx="3524040" cy="228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5" name="Google Shape;105;p44"/>
          <p:cNvSpPr/>
          <p:nvPr/>
        </p:nvSpPr>
        <p:spPr>
          <a:xfrm>
            <a:off x="952560" y="2264400"/>
            <a:ext cx="70920" cy="147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06" name="Google Shape;106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60" y="2340720"/>
            <a:ext cx="70920" cy="7092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44"/>
          <p:cNvSpPr txBox="1"/>
          <p:nvPr>
            <p:ph idx="1" type="body"/>
          </p:nvPr>
        </p:nvSpPr>
        <p:spPr>
          <a:xfrm>
            <a:off x="1119240" y="2264400"/>
            <a:ext cx="3190680" cy="228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69500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08" name="Google Shape;108;p44"/>
          <p:cNvSpPr/>
          <p:nvPr/>
        </p:nvSpPr>
        <p:spPr>
          <a:xfrm>
            <a:off x="952560" y="2659680"/>
            <a:ext cx="3524040" cy="228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9" name="Google Shape;109;p44"/>
          <p:cNvSpPr/>
          <p:nvPr/>
        </p:nvSpPr>
        <p:spPr>
          <a:xfrm>
            <a:off x="952560" y="2659680"/>
            <a:ext cx="70920" cy="147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10" name="Google Shape;110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60" y="2736000"/>
            <a:ext cx="70920" cy="7092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44"/>
          <p:cNvSpPr txBox="1"/>
          <p:nvPr>
            <p:ph idx="2" type="body"/>
          </p:nvPr>
        </p:nvSpPr>
        <p:spPr>
          <a:xfrm>
            <a:off x="1119240" y="2659680"/>
            <a:ext cx="3190680" cy="228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92100" lvl="0" marL="457200" marR="0" rtl="0" algn="l">
              <a:lnSpc>
                <a:spcPct val="169500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1000"/>
              <a:buFont typeface="Arial"/>
              <a:buChar char="•"/>
              <a:defRPr b="1" i="0" sz="10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228600" lvl="1" marL="914400" marR="0" rtl="0" algn="l">
              <a:lnSpc>
                <a:spcPct val="169500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12" name="Google Shape;112;p44"/>
          <p:cNvSpPr/>
          <p:nvPr/>
        </p:nvSpPr>
        <p:spPr>
          <a:xfrm>
            <a:off x="952560" y="3055320"/>
            <a:ext cx="3524040" cy="228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13" name="Google Shape;113;p44"/>
          <p:cNvSpPr/>
          <p:nvPr/>
        </p:nvSpPr>
        <p:spPr>
          <a:xfrm>
            <a:off x="952560" y="3055320"/>
            <a:ext cx="70920" cy="147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14" name="Google Shape;114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60" y="3131280"/>
            <a:ext cx="70920" cy="7092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44"/>
          <p:cNvSpPr txBox="1"/>
          <p:nvPr>
            <p:ph idx="3" type="body"/>
          </p:nvPr>
        </p:nvSpPr>
        <p:spPr>
          <a:xfrm>
            <a:off x="1119240" y="3055320"/>
            <a:ext cx="3190680" cy="228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92100" lvl="0" marL="457200" marR="0" rtl="0" algn="l">
              <a:lnSpc>
                <a:spcPct val="169500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1000"/>
              <a:buFont typeface="Arial"/>
              <a:buChar char="•"/>
              <a:defRPr b="1" i="0" sz="10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228600" lvl="1" marL="914400" marR="0" rtl="0" algn="l">
              <a:lnSpc>
                <a:spcPct val="169500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16" name="Google Shape;116;p44"/>
          <p:cNvSpPr/>
          <p:nvPr/>
        </p:nvSpPr>
        <p:spPr>
          <a:xfrm>
            <a:off x="952560" y="3450600"/>
            <a:ext cx="3524040" cy="228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17" name="Google Shape;117;p44"/>
          <p:cNvSpPr/>
          <p:nvPr/>
        </p:nvSpPr>
        <p:spPr>
          <a:xfrm>
            <a:off x="952560" y="3450600"/>
            <a:ext cx="70920" cy="147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18" name="Google Shape;118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60" y="3526560"/>
            <a:ext cx="70920" cy="7092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44"/>
          <p:cNvSpPr txBox="1"/>
          <p:nvPr>
            <p:ph idx="4" type="body"/>
          </p:nvPr>
        </p:nvSpPr>
        <p:spPr>
          <a:xfrm>
            <a:off x="1119240" y="3450600"/>
            <a:ext cx="3190680" cy="228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92100" lvl="0" marL="457200" marR="0" rtl="0" algn="l">
              <a:lnSpc>
                <a:spcPct val="169500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1000"/>
              <a:buFont typeface="Arial"/>
              <a:buChar char="•"/>
              <a:defRPr b="1" i="0" sz="10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228600" lvl="1" marL="914400" marR="0" rtl="0" algn="l">
              <a:lnSpc>
                <a:spcPct val="169500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20" name="Google Shape;120;p44"/>
          <p:cNvSpPr/>
          <p:nvPr/>
        </p:nvSpPr>
        <p:spPr>
          <a:xfrm>
            <a:off x="952560" y="3845880"/>
            <a:ext cx="3524040" cy="228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21" name="Google Shape;121;p44"/>
          <p:cNvSpPr/>
          <p:nvPr/>
        </p:nvSpPr>
        <p:spPr>
          <a:xfrm>
            <a:off x="952560" y="3845880"/>
            <a:ext cx="70920" cy="147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22" name="Google Shape;122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60" y="3921840"/>
            <a:ext cx="70920" cy="7092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44"/>
          <p:cNvSpPr txBox="1"/>
          <p:nvPr>
            <p:ph idx="5" type="body"/>
          </p:nvPr>
        </p:nvSpPr>
        <p:spPr>
          <a:xfrm>
            <a:off x="1119240" y="3845880"/>
            <a:ext cx="3190680" cy="228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69500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24" name="Google Shape;124;p44"/>
          <p:cNvSpPr/>
          <p:nvPr/>
        </p:nvSpPr>
        <p:spPr>
          <a:xfrm>
            <a:off x="952560" y="4241160"/>
            <a:ext cx="3524040" cy="228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25" name="Google Shape;125;p44"/>
          <p:cNvSpPr/>
          <p:nvPr/>
        </p:nvSpPr>
        <p:spPr>
          <a:xfrm>
            <a:off x="952560" y="4241160"/>
            <a:ext cx="70920" cy="147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26" name="Google Shape;126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60" y="4317120"/>
            <a:ext cx="70920" cy="7092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44"/>
          <p:cNvSpPr txBox="1"/>
          <p:nvPr>
            <p:ph idx="6" type="body"/>
          </p:nvPr>
        </p:nvSpPr>
        <p:spPr>
          <a:xfrm>
            <a:off x="1119240" y="4241160"/>
            <a:ext cx="3190680" cy="228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69500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28" name="Google Shape;128;p44"/>
          <p:cNvSpPr txBox="1"/>
          <p:nvPr>
            <p:ph idx="7" type="body"/>
          </p:nvPr>
        </p:nvSpPr>
        <p:spPr>
          <a:xfrm>
            <a:off x="5500800" y="0"/>
            <a:ext cx="3642840" cy="4762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342900" lvl="0" marL="457200" marR="0" rtl="0" algn="l">
              <a:lnSpc>
                <a:spcPct val="94166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14325" lvl="1" marL="914400" marR="0" rtl="0" algn="l">
              <a:lnSpc>
                <a:spcPct val="94166"/>
              </a:lnSpc>
              <a:spcBef>
                <a:spcPts val="1134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80035" lvl="2" marL="1371600" marR="0" rtl="0" algn="l">
              <a:lnSpc>
                <a:spcPct val="94166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14325" lvl="3" marL="1828800" marR="0" rtl="0" algn="l">
              <a:lnSpc>
                <a:spcPct val="94166"/>
              </a:lnSpc>
              <a:spcBef>
                <a:spcPts val="567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80035" lvl="4" marL="22860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80035" lvl="5" marL="27432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280035" lvl="6" marL="32004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ёмный — 5 карточек">
  <p:cSld name="Тёмный — 5 карточек">
    <p:bg>
      <p:bgPr>
        <a:solidFill>
          <a:srgbClr val="404C4F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45"/>
          <p:cNvPicPr preferRelativeResize="0"/>
          <p:nvPr/>
        </p:nvPicPr>
        <p:blipFill rotWithShape="1">
          <a:blip r:embed="rId2">
            <a:alphaModFix/>
          </a:blip>
          <a:srcRect b="92" l="0" r="0" t="0"/>
          <a:stretch/>
        </p:blipFill>
        <p:spPr>
          <a:xfrm>
            <a:off x="0" y="-4680"/>
            <a:ext cx="571320" cy="514332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45"/>
          <p:cNvSpPr/>
          <p:nvPr/>
        </p:nvSpPr>
        <p:spPr>
          <a:xfrm>
            <a:off x="952560" y="1562040"/>
            <a:ext cx="7810200" cy="277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32" name="Google Shape;132;p45"/>
          <p:cNvSpPr/>
          <p:nvPr/>
        </p:nvSpPr>
        <p:spPr>
          <a:xfrm>
            <a:off x="952560" y="1562040"/>
            <a:ext cx="1409400" cy="245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33" name="Google Shape;133;p45"/>
          <p:cNvSpPr txBox="1"/>
          <p:nvPr>
            <p:ph idx="1" type="body"/>
          </p:nvPr>
        </p:nvSpPr>
        <p:spPr>
          <a:xfrm>
            <a:off x="952560" y="1562040"/>
            <a:ext cx="1409400" cy="1775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342900" lvl="0" marL="457200" marR="0" rtl="0" algn="l">
              <a:lnSpc>
                <a:spcPct val="66444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14325" lvl="1" marL="914400" marR="0" rtl="0" algn="l">
              <a:lnSpc>
                <a:spcPct val="94166"/>
              </a:lnSpc>
              <a:spcBef>
                <a:spcPts val="1134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80035" lvl="2" marL="1371600" marR="0" rtl="0" algn="l">
              <a:lnSpc>
                <a:spcPct val="94166"/>
              </a:lnSpc>
              <a:spcBef>
                <a:spcPts val="850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14325" lvl="3" marL="1828800" marR="0" rtl="0" algn="l">
              <a:lnSpc>
                <a:spcPct val="94166"/>
              </a:lnSpc>
              <a:spcBef>
                <a:spcPts val="567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80035" lvl="4" marL="22860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80035" lvl="5" marL="27432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280035" lvl="6" marL="32004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34" name="Google Shape;134;p45"/>
          <p:cNvSpPr txBox="1"/>
          <p:nvPr>
            <p:ph idx="2" type="body"/>
          </p:nvPr>
        </p:nvSpPr>
        <p:spPr>
          <a:xfrm>
            <a:off x="952560" y="3529080"/>
            <a:ext cx="1409400" cy="485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19600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35" name="Google Shape;135;p45"/>
          <p:cNvSpPr/>
          <p:nvPr/>
        </p:nvSpPr>
        <p:spPr>
          <a:xfrm>
            <a:off x="2552760" y="1562040"/>
            <a:ext cx="1409400" cy="245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36" name="Google Shape;136;p45"/>
          <p:cNvSpPr txBox="1"/>
          <p:nvPr>
            <p:ph idx="3" type="body"/>
          </p:nvPr>
        </p:nvSpPr>
        <p:spPr>
          <a:xfrm>
            <a:off x="2552760" y="1562040"/>
            <a:ext cx="1409400" cy="1775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342900" lvl="0" marL="457200" marR="0" rtl="0" algn="l">
              <a:lnSpc>
                <a:spcPct val="66444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14325" lvl="1" marL="914400" marR="0" rtl="0" algn="l">
              <a:lnSpc>
                <a:spcPct val="94166"/>
              </a:lnSpc>
              <a:spcBef>
                <a:spcPts val="1134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80035" lvl="2" marL="1371600" marR="0" rtl="0" algn="l">
              <a:lnSpc>
                <a:spcPct val="94166"/>
              </a:lnSpc>
              <a:spcBef>
                <a:spcPts val="850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14325" lvl="3" marL="1828800" marR="0" rtl="0" algn="l">
              <a:lnSpc>
                <a:spcPct val="94166"/>
              </a:lnSpc>
              <a:spcBef>
                <a:spcPts val="567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80035" lvl="4" marL="22860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80035" lvl="5" marL="27432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280035" lvl="6" marL="32004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37" name="Google Shape;137;p45"/>
          <p:cNvSpPr txBox="1"/>
          <p:nvPr>
            <p:ph idx="4" type="body"/>
          </p:nvPr>
        </p:nvSpPr>
        <p:spPr>
          <a:xfrm>
            <a:off x="2552760" y="3529080"/>
            <a:ext cx="1409400" cy="485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19600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38" name="Google Shape;138;p45"/>
          <p:cNvSpPr/>
          <p:nvPr/>
        </p:nvSpPr>
        <p:spPr>
          <a:xfrm>
            <a:off x="4152960" y="1562040"/>
            <a:ext cx="1409400" cy="277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39" name="Google Shape;139;p45"/>
          <p:cNvSpPr txBox="1"/>
          <p:nvPr>
            <p:ph idx="5" type="body"/>
          </p:nvPr>
        </p:nvSpPr>
        <p:spPr>
          <a:xfrm>
            <a:off x="4152960" y="1562040"/>
            <a:ext cx="1409400" cy="1775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342900" lvl="0" marL="457200" marR="0" rtl="0" algn="l">
              <a:lnSpc>
                <a:spcPct val="66444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14325" lvl="1" marL="914400" marR="0" rtl="0" algn="l">
              <a:lnSpc>
                <a:spcPct val="94166"/>
              </a:lnSpc>
              <a:spcBef>
                <a:spcPts val="1134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80035" lvl="2" marL="1371600" marR="0" rtl="0" algn="l">
              <a:lnSpc>
                <a:spcPct val="94166"/>
              </a:lnSpc>
              <a:spcBef>
                <a:spcPts val="850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14325" lvl="3" marL="1828800" marR="0" rtl="0" algn="l">
              <a:lnSpc>
                <a:spcPct val="94166"/>
              </a:lnSpc>
              <a:spcBef>
                <a:spcPts val="567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80035" lvl="4" marL="22860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80035" lvl="5" marL="27432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280035" lvl="6" marL="32004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40" name="Google Shape;140;p45"/>
          <p:cNvSpPr txBox="1"/>
          <p:nvPr>
            <p:ph idx="6" type="body"/>
          </p:nvPr>
        </p:nvSpPr>
        <p:spPr>
          <a:xfrm>
            <a:off x="4152960" y="3529080"/>
            <a:ext cx="1409400" cy="809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92100" lvl="0" marL="457200" marR="0" rtl="0" algn="l">
              <a:lnSpc>
                <a:spcPct val="119600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•"/>
              <a:defRPr b="1" i="0" sz="10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228600" lvl="1" marL="914400" marR="0" rtl="0" algn="l">
              <a:lnSpc>
                <a:spcPct val="119600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41" name="Google Shape;141;p45"/>
          <p:cNvSpPr/>
          <p:nvPr/>
        </p:nvSpPr>
        <p:spPr>
          <a:xfrm>
            <a:off x="5753160" y="1562040"/>
            <a:ext cx="1409400" cy="261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42" name="Google Shape;142;p45"/>
          <p:cNvSpPr txBox="1"/>
          <p:nvPr>
            <p:ph idx="7" type="body"/>
          </p:nvPr>
        </p:nvSpPr>
        <p:spPr>
          <a:xfrm>
            <a:off x="5753160" y="1562040"/>
            <a:ext cx="1409400" cy="1775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342900" lvl="0" marL="457200" marR="0" rtl="0" algn="l">
              <a:lnSpc>
                <a:spcPct val="66444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14325" lvl="1" marL="914400" marR="0" rtl="0" algn="l">
              <a:lnSpc>
                <a:spcPct val="94166"/>
              </a:lnSpc>
              <a:spcBef>
                <a:spcPts val="1134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80035" lvl="2" marL="1371600" marR="0" rtl="0" algn="l">
              <a:lnSpc>
                <a:spcPct val="94166"/>
              </a:lnSpc>
              <a:spcBef>
                <a:spcPts val="850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14325" lvl="3" marL="1828800" marR="0" rtl="0" algn="l">
              <a:lnSpc>
                <a:spcPct val="94166"/>
              </a:lnSpc>
              <a:spcBef>
                <a:spcPts val="567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80035" lvl="4" marL="22860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80035" lvl="5" marL="27432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280035" lvl="6" marL="32004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43" name="Google Shape;143;p45"/>
          <p:cNvSpPr txBox="1"/>
          <p:nvPr>
            <p:ph idx="8" type="body"/>
          </p:nvPr>
        </p:nvSpPr>
        <p:spPr>
          <a:xfrm>
            <a:off x="5753160" y="3529080"/>
            <a:ext cx="1409400" cy="64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19600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44" name="Google Shape;144;p45"/>
          <p:cNvSpPr/>
          <p:nvPr/>
        </p:nvSpPr>
        <p:spPr>
          <a:xfrm>
            <a:off x="7353360" y="1562040"/>
            <a:ext cx="1409400" cy="245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45" name="Google Shape;145;p45"/>
          <p:cNvSpPr txBox="1"/>
          <p:nvPr>
            <p:ph idx="9" type="body"/>
          </p:nvPr>
        </p:nvSpPr>
        <p:spPr>
          <a:xfrm>
            <a:off x="7353360" y="1562040"/>
            <a:ext cx="1409400" cy="1775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342900" lvl="0" marL="457200" marR="0" rtl="0" algn="l">
              <a:lnSpc>
                <a:spcPct val="66444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14325" lvl="1" marL="914400" marR="0" rtl="0" algn="l">
              <a:lnSpc>
                <a:spcPct val="94166"/>
              </a:lnSpc>
              <a:spcBef>
                <a:spcPts val="1134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80035" lvl="2" marL="1371600" marR="0" rtl="0" algn="l">
              <a:lnSpc>
                <a:spcPct val="94166"/>
              </a:lnSpc>
              <a:spcBef>
                <a:spcPts val="850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14325" lvl="3" marL="1828800" marR="0" rtl="0" algn="l">
              <a:lnSpc>
                <a:spcPct val="94166"/>
              </a:lnSpc>
              <a:spcBef>
                <a:spcPts val="567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80035" lvl="4" marL="22860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80035" lvl="5" marL="27432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280035" lvl="6" marL="32004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46" name="Google Shape;146;p45"/>
          <p:cNvSpPr txBox="1"/>
          <p:nvPr>
            <p:ph idx="13" type="body"/>
          </p:nvPr>
        </p:nvSpPr>
        <p:spPr>
          <a:xfrm>
            <a:off x="7353360" y="3529080"/>
            <a:ext cx="1409400" cy="485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19600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47" name="Google Shape;147;p45"/>
          <p:cNvSpPr txBox="1"/>
          <p:nvPr>
            <p:ph type="title"/>
          </p:nvPr>
        </p:nvSpPr>
        <p:spPr>
          <a:xfrm>
            <a:off x="952560" y="571680"/>
            <a:ext cx="3300120" cy="41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2850"/>
              <a:buFont typeface="Manrope"/>
              <a:buNone/>
              <a:defRPr b="1" i="0" sz="2850" u="none" cap="none" strike="noStrike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ёмный — сетка 8 карточек">
  <p:cSld name="Тёмный — сетка 8 карточек">
    <p:bg>
      <p:bgPr>
        <a:solidFill>
          <a:srgbClr val="404C4F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46"/>
          <p:cNvPicPr preferRelativeResize="0"/>
          <p:nvPr/>
        </p:nvPicPr>
        <p:blipFill rotWithShape="1">
          <a:blip r:embed="rId2">
            <a:alphaModFix/>
          </a:blip>
          <a:srcRect b="92" l="0" r="0" t="0"/>
          <a:stretch/>
        </p:blipFill>
        <p:spPr>
          <a:xfrm>
            <a:off x="0" y="-4680"/>
            <a:ext cx="571320" cy="514332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46"/>
          <p:cNvSpPr/>
          <p:nvPr/>
        </p:nvSpPr>
        <p:spPr>
          <a:xfrm>
            <a:off x="952560" y="1276200"/>
            <a:ext cx="7810200" cy="3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51" name="Google Shape;151;p46"/>
          <p:cNvSpPr/>
          <p:nvPr/>
        </p:nvSpPr>
        <p:spPr>
          <a:xfrm>
            <a:off x="952560" y="1276200"/>
            <a:ext cx="7810200" cy="1590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52" name="Google Shape;152;p46"/>
          <p:cNvSpPr/>
          <p:nvPr/>
        </p:nvSpPr>
        <p:spPr>
          <a:xfrm>
            <a:off x="952560" y="1276200"/>
            <a:ext cx="1809360" cy="1590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53" name="Google Shape;153;p46"/>
          <p:cNvSpPr txBox="1"/>
          <p:nvPr>
            <p:ph idx="1" type="body"/>
          </p:nvPr>
        </p:nvSpPr>
        <p:spPr>
          <a:xfrm>
            <a:off x="952560" y="1276200"/>
            <a:ext cx="1809360" cy="1333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342900" lvl="0" marL="457200" marR="0" rtl="0" algn="l">
              <a:lnSpc>
                <a:spcPct val="66444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14325" lvl="1" marL="914400" marR="0" rtl="0" algn="l">
              <a:lnSpc>
                <a:spcPct val="94166"/>
              </a:lnSpc>
              <a:spcBef>
                <a:spcPts val="1134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80035" lvl="2" marL="1371600" marR="0" rtl="0" algn="l">
              <a:lnSpc>
                <a:spcPct val="94166"/>
              </a:lnSpc>
              <a:spcBef>
                <a:spcPts val="850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14325" lvl="3" marL="1828800" marR="0" rtl="0" algn="l">
              <a:lnSpc>
                <a:spcPct val="94166"/>
              </a:lnSpc>
              <a:spcBef>
                <a:spcPts val="567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80035" lvl="4" marL="22860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80035" lvl="5" marL="27432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280035" lvl="6" marL="32004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54" name="Google Shape;154;p46"/>
          <p:cNvSpPr txBox="1"/>
          <p:nvPr>
            <p:ph idx="2" type="body"/>
          </p:nvPr>
        </p:nvSpPr>
        <p:spPr>
          <a:xfrm>
            <a:off x="952560" y="2705040"/>
            <a:ext cx="1809360" cy="161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ctr">
              <a:lnSpc>
                <a:spcPct val="119600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55" name="Google Shape;155;p46"/>
          <p:cNvSpPr/>
          <p:nvPr/>
        </p:nvSpPr>
        <p:spPr>
          <a:xfrm>
            <a:off x="2952720" y="1276200"/>
            <a:ext cx="1809360" cy="1590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56" name="Google Shape;156;p46"/>
          <p:cNvSpPr txBox="1"/>
          <p:nvPr>
            <p:ph idx="3" type="body"/>
          </p:nvPr>
        </p:nvSpPr>
        <p:spPr>
          <a:xfrm>
            <a:off x="2952720" y="1276200"/>
            <a:ext cx="1809360" cy="1333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342900" lvl="0" marL="457200" marR="0" rtl="0" algn="l">
              <a:lnSpc>
                <a:spcPct val="66444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14325" lvl="1" marL="914400" marR="0" rtl="0" algn="l">
              <a:lnSpc>
                <a:spcPct val="94166"/>
              </a:lnSpc>
              <a:spcBef>
                <a:spcPts val="1134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80035" lvl="2" marL="1371600" marR="0" rtl="0" algn="l">
              <a:lnSpc>
                <a:spcPct val="94166"/>
              </a:lnSpc>
              <a:spcBef>
                <a:spcPts val="850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14325" lvl="3" marL="1828800" marR="0" rtl="0" algn="l">
              <a:lnSpc>
                <a:spcPct val="94166"/>
              </a:lnSpc>
              <a:spcBef>
                <a:spcPts val="567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80035" lvl="4" marL="22860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80035" lvl="5" marL="27432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280035" lvl="6" marL="32004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57" name="Google Shape;157;p46"/>
          <p:cNvSpPr txBox="1"/>
          <p:nvPr>
            <p:ph idx="4" type="body"/>
          </p:nvPr>
        </p:nvSpPr>
        <p:spPr>
          <a:xfrm>
            <a:off x="2952720" y="2705040"/>
            <a:ext cx="1809360" cy="161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ctr">
              <a:lnSpc>
                <a:spcPct val="119600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58" name="Google Shape;158;p46"/>
          <p:cNvSpPr/>
          <p:nvPr/>
        </p:nvSpPr>
        <p:spPr>
          <a:xfrm>
            <a:off x="4952880" y="1276200"/>
            <a:ext cx="1809360" cy="1590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59" name="Google Shape;159;p46"/>
          <p:cNvSpPr txBox="1"/>
          <p:nvPr>
            <p:ph idx="5" type="body"/>
          </p:nvPr>
        </p:nvSpPr>
        <p:spPr>
          <a:xfrm>
            <a:off x="4952880" y="1276200"/>
            <a:ext cx="1809360" cy="1333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342900" lvl="0" marL="457200" marR="0" rtl="0" algn="l">
              <a:lnSpc>
                <a:spcPct val="66444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14325" lvl="1" marL="914400" marR="0" rtl="0" algn="l">
              <a:lnSpc>
                <a:spcPct val="94166"/>
              </a:lnSpc>
              <a:spcBef>
                <a:spcPts val="1134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80035" lvl="2" marL="1371600" marR="0" rtl="0" algn="l">
              <a:lnSpc>
                <a:spcPct val="94166"/>
              </a:lnSpc>
              <a:spcBef>
                <a:spcPts val="850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14325" lvl="3" marL="1828800" marR="0" rtl="0" algn="l">
              <a:lnSpc>
                <a:spcPct val="94166"/>
              </a:lnSpc>
              <a:spcBef>
                <a:spcPts val="567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80035" lvl="4" marL="22860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80035" lvl="5" marL="27432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280035" lvl="6" marL="32004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60" name="Google Shape;160;p46"/>
          <p:cNvSpPr txBox="1"/>
          <p:nvPr>
            <p:ph idx="6" type="body"/>
          </p:nvPr>
        </p:nvSpPr>
        <p:spPr>
          <a:xfrm>
            <a:off x="4952880" y="2705040"/>
            <a:ext cx="1809360" cy="161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ctr">
              <a:lnSpc>
                <a:spcPct val="119600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61" name="Google Shape;161;p46"/>
          <p:cNvSpPr/>
          <p:nvPr/>
        </p:nvSpPr>
        <p:spPr>
          <a:xfrm>
            <a:off x="6953400" y="1276200"/>
            <a:ext cx="1809360" cy="1590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62" name="Google Shape;162;p46"/>
          <p:cNvSpPr txBox="1"/>
          <p:nvPr>
            <p:ph idx="7" type="body"/>
          </p:nvPr>
        </p:nvSpPr>
        <p:spPr>
          <a:xfrm>
            <a:off x="6953400" y="1276200"/>
            <a:ext cx="1809360" cy="1333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342900" lvl="0" marL="457200" marR="0" rtl="0" algn="l">
              <a:lnSpc>
                <a:spcPct val="66444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14325" lvl="1" marL="914400" marR="0" rtl="0" algn="l">
              <a:lnSpc>
                <a:spcPct val="94166"/>
              </a:lnSpc>
              <a:spcBef>
                <a:spcPts val="1134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80035" lvl="2" marL="1371600" marR="0" rtl="0" algn="l">
              <a:lnSpc>
                <a:spcPct val="94166"/>
              </a:lnSpc>
              <a:spcBef>
                <a:spcPts val="850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14325" lvl="3" marL="1828800" marR="0" rtl="0" algn="l">
              <a:lnSpc>
                <a:spcPct val="94166"/>
              </a:lnSpc>
              <a:spcBef>
                <a:spcPts val="567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80035" lvl="4" marL="22860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80035" lvl="5" marL="27432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280035" lvl="6" marL="32004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63" name="Google Shape;163;p46"/>
          <p:cNvSpPr txBox="1"/>
          <p:nvPr>
            <p:ph idx="8" type="body"/>
          </p:nvPr>
        </p:nvSpPr>
        <p:spPr>
          <a:xfrm>
            <a:off x="6953400" y="2705040"/>
            <a:ext cx="1809360" cy="161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ctr">
              <a:lnSpc>
                <a:spcPct val="119600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64" name="Google Shape;164;p46"/>
          <p:cNvSpPr/>
          <p:nvPr/>
        </p:nvSpPr>
        <p:spPr>
          <a:xfrm>
            <a:off x="952560" y="3057480"/>
            <a:ext cx="7810200" cy="1752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65" name="Google Shape;165;p46"/>
          <p:cNvSpPr/>
          <p:nvPr/>
        </p:nvSpPr>
        <p:spPr>
          <a:xfrm>
            <a:off x="952560" y="3057480"/>
            <a:ext cx="1809360" cy="1590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66" name="Google Shape;166;p46"/>
          <p:cNvSpPr txBox="1"/>
          <p:nvPr>
            <p:ph idx="9" type="body"/>
          </p:nvPr>
        </p:nvSpPr>
        <p:spPr>
          <a:xfrm>
            <a:off x="952560" y="3057480"/>
            <a:ext cx="1809360" cy="1333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342900" lvl="0" marL="457200" marR="0" rtl="0" algn="l">
              <a:lnSpc>
                <a:spcPct val="66444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14325" lvl="1" marL="914400" marR="0" rtl="0" algn="l">
              <a:lnSpc>
                <a:spcPct val="94166"/>
              </a:lnSpc>
              <a:spcBef>
                <a:spcPts val="1134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80035" lvl="2" marL="1371600" marR="0" rtl="0" algn="l">
              <a:lnSpc>
                <a:spcPct val="94166"/>
              </a:lnSpc>
              <a:spcBef>
                <a:spcPts val="850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14325" lvl="3" marL="1828800" marR="0" rtl="0" algn="l">
              <a:lnSpc>
                <a:spcPct val="94166"/>
              </a:lnSpc>
              <a:spcBef>
                <a:spcPts val="567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80035" lvl="4" marL="22860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80035" lvl="5" marL="27432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280035" lvl="6" marL="32004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67" name="Google Shape;167;p46"/>
          <p:cNvSpPr txBox="1"/>
          <p:nvPr>
            <p:ph idx="13" type="body"/>
          </p:nvPr>
        </p:nvSpPr>
        <p:spPr>
          <a:xfrm>
            <a:off x="952560" y="4486320"/>
            <a:ext cx="1809360" cy="161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ctr">
              <a:lnSpc>
                <a:spcPct val="119600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68" name="Google Shape;168;p46"/>
          <p:cNvSpPr/>
          <p:nvPr/>
        </p:nvSpPr>
        <p:spPr>
          <a:xfrm>
            <a:off x="2952720" y="3057480"/>
            <a:ext cx="1809360" cy="1590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69" name="Google Shape;169;p46"/>
          <p:cNvSpPr txBox="1"/>
          <p:nvPr>
            <p:ph idx="14" type="body"/>
          </p:nvPr>
        </p:nvSpPr>
        <p:spPr>
          <a:xfrm>
            <a:off x="2952720" y="3057480"/>
            <a:ext cx="1809360" cy="1333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342900" lvl="0" marL="457200" marR="0" rtl="0" algn="l">
              <a:lnSpc>
                <a:spcPct val="66444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14325" lvl="1" marL="914400" marR="0" rtl="0" algn="l">
              <a:lnSpc>
                <a:spcPct val="94166"/>
              </a:lnSpc>
              <a:spcBef>
                <a:spcPts val="1134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80035" lvl="2" marL="1371600" marR="0" rtl="0" algn="l">
              <a:lnSpc>
                <a:spcPct val="94166"/>
              </a:lnSpc>
              <a:spcBef>
                <a:spcPts val="850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14325" lvl="3" marL="1828800" marR="0" rtl="0" algn="l">
              <a:lnSpc>
                <a:spcPct val="94166"/>
              </a:lnSpc>
              <a:spcBef>
                <a:spcPts val="567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80035" lvl="4" marL="22860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80035" lvl="5" marL="27432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280035" lvl="6" marL="32004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70" name="Google Shape;170;p46"/>
          <p:cNvSpPr txBox="1"/>
          <p:nvPr>
            <p:ph idx="15" type="body"/>
          </p:nvPr>
        </p:nvSpPr>
        <p:spPr>
          <a:xfrm>
            <a:off x="2952720" y="4486320"/>
            <a:ext cx="1809360" cy="161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ctr">
              <a:lnSpc>
                <a:spcPct val="119600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71" name="Google Shape;171;p46"/>
          <p:cNvSpPr/>
          <p:nvPr/>
        </p:nvSpPr>
        <p:spPr>
          <a:xfrm>
            <a:off x="4952880" y="3057480"/>
            <a:ext cx="1809360" cy="1590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72" name="Google Shape;172;p46"/>
          <p:cNvSpPr txBox="1"/>
          <p:nvPr>
            <p:ph idx="16" type="body"/>
          </p:nvPr>
        </p:nvSpPr>
        <p:spPr>
          <a:xfrm>
            <a:off x="4952880" y="3057480"/>
            <a:ext cx="1809360" cy="1333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342900" lvl="0" marL="457200" marR="0" rtl="0" algn="l">
              <a:lnSpc>
                <a:spcPct val="66444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14325" lvl="1" marL="914400" marR="0" rtl="0" algn="l">
              <a:lnSpc>
                <a:spcPct val="94166"/>
              </a:lnSpc>
              <a:spcBef>
                <a:spcPts val="1134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80035" lvl="2" marL="1371600" marR="0" rtl="0" algn="l">
              <a:lnSpc>
                <a:spcPct val="94166"/>
              </a:lnSpc>
              <a:spcBef>
                <a:spcPts val="850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14325" lvl="3" marL="1828800" marR="0" rtl="0" algn="l">
              <a:lnSpc>
                <a:spcPct val="94166"/>
              </a:lnSpc>
              <a:spcBef>
                <a:spcPts val="567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80035" lvl="4" marL="22860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80035" lvl="5" marL="27432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280035" lvl="6" marL="32004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73" name="Google Shape;173;p46"/>
          <p:cNvSpPr txBox="1"/>
          <p:nvPr>
            <p:ph idx="17" type="body"/>
          </p:nvPr>
        </p:nvSpPr>
        <p:spPr>
          <a:xfrm>
            <a:off x="4952880" y="4486320"/>
            <a:ext cx="1809360" cy="161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ctr">
              <a:lnSpc>
                <a:spcPct val="119600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74" name="Google Shape;174;p46"/>
          <p:cNvSpPr/>
          <p:nvPr/>
        </p:nvSpPr>
        <p:spPr>
          <a:xfrm>
            <a:off x="6953400" y="3057480"/>
            <a:ext cx="1809360" cy="1752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75" name="Google Shape;175;p46"/>
          <p:cNvSpPr txBox="1"/>
          <p:nvPr>
            <p:ph idx="18" type="body"/>
          </p:nvPr>
        </p:nvSpPr>
        <p:spPr>
          <a:xfrm>
            <a:off x="6953400" y="3057480"/>
            <a:ext cx="1809360" cy="1333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342900" lvl="0" marL="457200" marR="0" rtl="0" algn="l">
              <a:lnSpc>
                <a:spcPct val="66444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14325" lvl="1" marL="914400" marR="0" rtl="0" algn="l">
              <a:lnSpc>
                <a:spcPct val="94166"/>
              </a:lnSpc>
              <a:spcBef>
                <a:spcPts val="1134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80035" lvl="2" marL="1371600" marR="0" rtl="0" algn="l">
              <a:lnSpc>
                <a:spcPct val="94166"/>
              </a:lnSpc>
              <a:spcBef>
                <a:spcPts val="850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14325" lvl="3" marL="1828800" marR="0" rtl="0" algn="l">
              <a:lnSpc>
                <a:spcPct val="94166"/>
              </a:lnSpc>
              <a:spcBef>
                <a:spcPts val="567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80035" lvl="4" marL="22860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80035" lvl="5" marL="27432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280035" lvl="6" marL="32004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76" name="Google Shape;176;p46"/>
          <p:cNvSpPr txBox="1"/>
          <p:nvPr>
            <p:ph idx="19" type="body"/>
          </p:nvPr>
        </p:nvSpPr>
        <p:spPr>
          <a:xfrm>
            <a:off x="6953400" y="4486320"/>
            <a:ext cx="1809360" cy="323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ctr">
              <a:lnSpc>
                <a:spcPct val="119600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77" name="Google Shape;177;p46"/>
          <p:cNvSpPr txBox="1"/>
          <p:nvPr>
            <p:ph type="title"/>
          </p:nvPr>
        </p:nvSpPr>
        <p:spPr>
          <a:xfrm>
            <a:off x="952560" y="571680"/>
            <a:ext cx="6819480" cy="41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2850"/>
              <a:buFont typeface="Manrope"/>
              <a:buNone/>
              <a:defRPr b="1" i="0" sz="2850" u="none" cap="none" strike="noStrike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ссылки со скриншотами">
  <p:cSld name="Заголовок и ссылки со скриншотами">
    <p:bg>
      <p:bgPr>
        <a:solidFill>
          <a:srgbClr val="F9FAFA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47"/>
          <p:cNvPicPr preferRelativeResize="0"/>
          <p:nvPr/>
        </p:nvPicPr>
        <p:blipFill rotWithShape="1">
          <a:blip r:embed="rId2">
            <a:alphaModFix/>
          </a:blip>
          <a:srcRect b="92" l="0" r="0" t="0"/>
          <a:stretch/>
        </p:blipFill>
        <p:spPr>
          <a:xfrm>
            <a:off x="0" y="-4680"/>
            <a:ext cx="571320" cy="514332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47"/>
          <p:cNvSpPr txBox="1"/>
          <p:nvPr>
            <p:ph type="title"/>
          </p:nvPr>
        </p:nvSpPr>
        <p:spPr>
          <a:xfrm>
            <a:off x="952560" y="571680"/>
            <a:ext cx="7905240" cy="41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i="0" sz="285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cxnSp>
        <p:nvCxnSpPr>
          <p:cNvPr id="181" name="Google Shape;181;p47"/>
          <p:cNvCxnSpPr/>
          <p:nvPr/>
        </p:nvCxnSpPr>
        <p:spPr>
          <a:xfrm>
            <a:off x="952200" y="2457360"/>
            <a:ext cx="7905960" cy="360"/>
          </a:xfrm>
          <a:prstGeom prst="straightConnector1">
            <a:avLst/>
          </a:prstGeom>
          <a:noFill/>
          <a:ln cap="flat" cmpd="sng" w="9525">
            <a:solidFill>
              <a:srgbClr val="0A0C07">
                <a:alpha val="1019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2" name="Google Shape;182;p47"/>
          <p:cNvCxnSpPr/>
          <p:nvPr/>
        </p:nvCxnSpPr>
        <p:spPr>
          <a:xfrm>
            <a:off x="952200" y="3676320"/>
            <a:ext cx="7905960" cy="360"/>
          </a:xfrm>
          <a:prstGeom prst="straightConnector1">
            <a:avLst/>
          </a:prstGeom>
          <a:noFill/>
          <a:ln cap="flat" cmpd="sng" w="9525">
            <a:solidFill>
              <a:srgbClr val="0A0C07">
                <a:alpha val="1019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3" name="Google Shape;183;p47"/>
          <p:cNvSpPr txBox="1"/>
          <p:nvPr>
            <p:ph idx="1" type="body"/>
          </p:nvPr>
        </p:nvSpPr>
        <p:spPr>
          <a:xfrm>
            <a:off x="3191040" y="1371600"/>
            <a:ext cx="5667120" cy="95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342900" lvl="0" marL="457200" marR="0" rtl="0" algn="l">
              <a:lnSpc>
                <a:spcPct val="87111"/>
              </a:lnSpc>
              <a:spcBef>
                <a:spcPts val="601"/>
              </a:spcBef>
              <a:spcAft>
                <a:spcPts val="0"/>
              </a:spcAft>
              <a:buClr>
                <a:srgbClr val="82BC25"/>
              </a:buClr>
              <a:buSzPts val="1800"/>
              <a:buFont typeface="Arial"/>
              <a:buChar char="•"/>
              <a:defRPr b="1" i="0" sz="1800" u="sng" cap="none" strike="noStrike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14325" lvl="1" marL="914400" marR="0" rtl="0" algn="l">
              <a:lnSpc>
                <a:spcPct val="87111"/>
              </a:lnSpc>
              <a:spcBef>
                <a:spcPts val="601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1" i="0" sz="1800" u="sng" cap="none" strike="noStrike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80035" lvl="2" marL="1371600" marR="0" rtl="0" algn="l">
              <a:lnSpc>
                <a:spcPct val="94166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14325" lvl="3" marL="1828800" marR="0" rtl="0" algn="l">
              <a:lnSpc>
                <a:spcPct val="94166"/>
              </a:lnSpc>
              <a:spcBef>
                <a:spcPts val="567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80035" lvl="4" marL="22860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80035" lvl="5" marL="27432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280035" lvl="6" marL="32004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84" name="Google Shape;184;p47"/>
          <p:cNvSpPr txBox="1"/>
          <p:nvPr>
            <p:ph idx="2" type="body"/>
          </p:nvPr>
        </p:nvSpPr>
        <p:spPr>
          <a:xfrm>
            <a:off x="952560" y="1743120"/>
            <a:ext cx="1976040" cy="209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9650"/>
              </a:lnSpc>
              <a:spcBef>
                <a:spcPts val="601"/>
              </a:spcBef>
              <a:spcAft>
                <a:spcPts val="0"/>
              </a:spcAft>
              <a:buClr>
                <a:srgbClr val="82BC25"/>
              </a:buClr>
              <a:buSzPts val="1430"/>
              <a:buFont typeface="Arial"/>
              <a:buNone/>
              <a:defRPr b="1" i="0" sz="1430" u="sng" cap="none" strike="noStrike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85" name="Google Shape;185;p47"/>
          <p:cNvSpPr txBox="1"/>
          <p:nvPr>
            <p:ph idx="3" type="body"/>
          </p:nvPr>
        </p:nvSpPr>
        <p:spPr>
          <a:xfrm>
            <a:off x="3191040" y="2590920"/>
            <a:ext cx="5667120" cy="95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342900" lvl="0" marL="457200" marR="0" rtl="0" algn="l">
              <a:lnSpc>
                <a:spcPct val="87111"/>
              </a:lnSpc>
              <a:spcBef>
                <a:spcPts val="601"/>
              </a:spcBef>
              <a:spcAft>
                <a:spcPts val="0"/>
              </a:spcAft>
              <a:buClr>
                <a:srgbClr val="82BC25"/>
              </a:buClr>
              <a:buSzPts val="1800"/>
              <a:buFont typeface="Arial"/>
              <a:buChar char="•"/>
              <a:defRPr b="1" i="0" sz="1800" u="sng" cap="none" strike="noStrike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14325" lvl="1" marL="914400" marR="0" rtl="0" algn="l">
              <a:lnSpc>
                <a:spcPct val="87111"/>
              </a:lnSpc>
              <a:spcBef>
                <a:spcPts val="601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1" i="0" sz="1800" u="sng" cap="none" strike="noStrike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80035" lvl="2" marL="1371600" marR="0" rtl="0" algn="l">
              <a:lnSpc>
                <a:spcPct val="94166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14325" lvl="3" marL="1828800" marR="0" rtl="0" algn="l">
              <a:lnSpc>
                <a:spcPct val="94166"/>
              </a:lnSpc>
              <a:spcBef>
                <a:spcPts val="567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80035" lvl="4" marL="22860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80035" lvl="5" marL="27432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280035" lvl="6" marL="32004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86" name="Google Shape;186;p47"/>
          <p:cNvSpPr txBox="1"/>
          <p:nvPr>
            <p:ph idx="4" type="body"/>
          </p:nvPr>
        </p:nvSpPr>
        <p:spPr>
          <a:xfrm>
            <a:off x="952560" y="2857680"/>
            <a:ext cx="1976040" cy="41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19405" lvl="0" marL="457200" marR="0" rtl="0" algn="l">
              <a:lnSpc>
                <a:spcPct val="109650"/>
              </a:lnSpc>
              <a:spcBef>
                <a:spcPts val="601"/>
              </a:spcBef>
              <a:spcAft>
                <a:spcPts val="0"/>
              </a:spcAft>
              <a:buClr>
                <a:srgbClr val="82BC25"/>
              </a:buClr>
              <a:buSzPts val="1430"/>
              <a:buFont typeface="Arial"/>
              <a:buChar char="•"/>
              <a:defRPr b="1" i="0" sz="1430" u="sng" cap="none" strike="noStrike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228600" lvl="1" marL="914400" marR="0" rtl="0" algn="l">
              <a:lnSpc>
                <a:spcPct val="109650"/>
              </a:lnSpc>
              <a:spcBef>
                <a:spcPts val="601"/>
              </a:spcBef>
              <a:spcAft>
                <a:spcPts val="0"/>
              </a:spcAft>
              <a:buClr>
                <a:srgbClr val="82BC25"/>
              </a:buClr>
              <a:buSzPts val="1430"/>
              <a:buFont typeface="Arial"/>
              <a:buNone/>
              <a:defRPr b="1" i="0" sz="1430" u="sng" cap="none" strike="noStrike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28600" lvl="2" marL="1371600" marR="0" rtl="0" algn="l">
              <a:lnSpc>
                <a:spcPct val="109650"/>
              </a:lnSpc>
              <a:spcBef>
                <a:spcPts val="601"/>
              </a:spcBef>
              <a:spcAft>
                <a:spcPts val="0"/>
              </a:spcAft>
              <a:buClr>
                <a:srgbClr val="82BC25"/>
              </a:buClr>
              <a:buSzPts val="1430"/>
              <a:buFont typeface="Arial"/>
              <a:buNone/>
              <a:defRPr b="1" i="0" sz="1430" u="sng" cap="none" strike="noStrike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87" name="Google Shape;187;p47"/>
          <p:cNvSpPr txBox="1"/>
          <p:nvPr>
            <p:ph idx="5" type="body"/>
          </p:nvPr>
        </p:nvSpPr>
        <p:spPr>
          <a:xfrm>
            <a:off x="3191040" y="3809880"/>
            <a:ext cx="5667120" cy="95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342900" lvl="0" marL="457200" marR="0" rtl="0" algn="l">
              <a:lnSpc>
                <a:spcPct val="87111"/>
              </a:lnSpc>
              <a:spcBef>
                <a:spcPts val="601"/>
              </a:spcBef>
              <a:spcAft>
                <a:spcPts val="0"/>
              </a:spcAft>
              <a:buClr>
                <a:srgbClr val="82BC25"/>
              </a:buClr>
              <a:buSzPts val="1800"/>
              <a:buFont typeface="Arial"/>
              <a:buChar char="•"/>
              <a:defRPr b="1" i="0" sz="1800" u="sng" cap="none" strike="noStrike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14325" lvl="1" marL="914400" marR="0" rtl="0" algn="l">
              <a:lnSpc>
                <a:spcPct val="87111"/>
              </a:lnSpc>
              <a:spcBef>
                <a:spcPts val="601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1" i="0" sz="1800" u="sng" cap="none" strike="noStrike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80035" lvl="2" marL="1371600" marR="0" rtl="0" algn="l">
              <a:lnSpc>
                <a:spcPct val="94166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14325" lvl="3" marL="1828800" marR="0" rtl="0" algn="l">
              <a:lnSpc>
                <a:spcPct val="94166"/>
              </a:lnSpc>
              <a:spcBef>
                <a:spcPts val="567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80035" lvl="4" marL="22860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80035" lvl="5" marL="27432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280035" lvl="6" marL="32004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88" name="Google Shape;188;p47"/>
          <p:cNvSpPr txBox="1"/>
          <p:nvPr>
            <p:ph idx="6" type="body"/>
          </p:nvPr>
        </p:nvSpPr>
        <p:spPr>
          <a:xfrm>
            <a:off x="952560" y="3971880"/>
            <a:ext cx="2128320" cy="41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19405" lvl="0" marL="457200" marR="0" rtl="0" algn="l">
              <a:lnSpc>
                <a:spcPct val="109650"/>
              </a:lnSpc>
              <a:spcBef>
                <a:spcPts val="601"/>
              </a:spcBef>
              <a:spcAft>
                <a:spcPts val="0"/>
              </a:spcAft>
              <a:buClr>
                <a:srgbClr val="82BC25"/>
              </a:buClr>
              <a:buSzPts val="1430"/>
              <a:buFont typeface="Arial"/>
              <a:buChar char="•"/>
              <a:defRPr b="1" i="0" sz="1430" u="sng" cap="none" strike="noStrike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228600" lvl="1" marL="914400" marR="0" rtl="0" algn="l">
              <a:lnSpc>
                <a:spcPct val="109650"/>
              </a:lnSpc>
              <a:spcBef>
                <a:spcPts val="601"/>
              </a:spcBef>
              <a:spcAft>
                <a:spcPts val="0"/>
              </a:spcAft>
              <a:buClr>
                <a:srgbClr val="82BC25"/>
              </a:buClr>
              <a:buSzPts val="1430"/>
              <a:buFont typeface="Arial"/>
              <a:buNone/>
              <a:defRPr b="1" i="0" sz="1430" u="sng" cap="none" strike="noStrike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28600" lvl="2" marL="1371600" marR="0" rtl="0" algn="l">
              <a:lnSpc>
                <a:spcPct val="109650"/>
              </a:lnSpc>
              <a:spcBef>
                <a:spcPts val="601"/>
              </a:spcBef>
              <a:spcAft>
                <a:spcPts val="0"/>
              </a:spcAft>
              <a:buClr>
                <a:srgbClr val="82BC25"/>
              </a:buClr>
              <a:buSzPts val="1430"/>
              <a:buFont typeface="Arial"/>
              <a:buNone/>
              <a:defRPr b="1" i="0" sz="1430" u="sng" cap="none" strike="noStrike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ёмный — инструкция и изображение">
  <p:cSld name="Тёмный — инструкция и изображение">
    <p:bg>
      <p:bgPr>
        <a:solidFill>
          <a:srgbClr val="404C4F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48"/>
          <p:cNvPicPr preferRelativeResize="0"/>
          <p:nvPr/>
        </p:nvPicPr>
        <p:blipFill rotWithShape="1">
          <a:blip r:embed="rId2">
            <a:alphaModFix/>
          </a:blip>
          <a:srcRect b="92" l="0" r="0" t="0"/>
          <a:stretch/>
        </p:blipFill>
        <p:spPr>
          <a:xfrm>
            <a:off x="0" y="-4680"/>
            <a:ext cx="571320" cy="514332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48"/>
          <p:cNvSpPr/>
          <p:nvPr/>
        </p:nvSpPr>
        <p:spPr>
          <a:xfrm>
            <a:off x="952560" y="1000080"/>
            <a:ext cx="3524040" cy="31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92" name="Google Shape;192;p48"/>
          <p:cNvSpPr/>
          <p:nvPr/>
        </p:nvSpPr>
        <p:spPr>
          <a:xfrm>
            <a:off x="952560" y="1000080"/>
            <a:ext cx="732960" cy="209160"/>
          </a:xfrm>
          <a:prstGeom prst="roundRect">
            <a:avLst>
              <a:gd fmla="val 436364" name="adj"/>
            </a:avLst>
          </a:prstGeom>
          <a:noFill/>
          <a:ln cap="flat" cmpd="sng" w="9525">
            <a:solidFill>
              <a:srgbClr val="B1EC5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93" name="Google Shape;193;p48"/>
          <p:cNvSpPr txBox="1"/>
          <p:nvPr>
            <p:ph idx="1" type="body"/>
          </p:nvPr>
        </p:nvSpPr>
        <p:spPr>
          <a:xfrm>
            <a:off x="1047600" y="1047600"/>
            <a:ext cx="542520" cy="114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99534"/>
              </a:lnSpc>
              <a:spcBef>
                <a:spcPts val="601"/>
              </a:spcBef>
              <a:spcAft>
                <a:spcPts val="0"/>
              </a:spcAft>
              <a:buClr>
                <a:srgbClr val="B1EC52"/>
              </a:buClr>
              <a:buSzPts val="860"/>
              <a:buFont typeface="Arial"/>
              <a:buNone/>
              <a:defRPr b="1" i="0" sz="860" u="none" cap="none" strike="noStrike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94" name="Google Shape;194;p48"/>
          <p:cNvSpPr/>
          <p:nvPr/>
        </p:nvSpPr>
        <p:spPr>
          <a:xfrm>
            <a:off x="952560" y="1495440"/>
            <a:ext cx="3524040" cy="2647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95" name="Google Shape;195;p48"/>
          <p:cNvSpPr txBox="1"/>
          <p:nvPr>
            <p:ph type="title"/>
          </p:nvPr>
        </p:nvSpPr>
        <p:spPr>
          <a:xfrm>
            <a:off x="952560" y="1495440"/>
            <a:ext cx="3119040" cy="837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2850"/>
              <a:buFont typeface="Manrope"/>
              <a:buNone/>
              <a:defRPr b="1" i="0" sz="2850" u="none" cap="none" strike="noStrike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6" name="Google Shape;196;p48"/>
          <p:cNvSpPr/>
          <p:nvPr/>
        </p:nvSpPr>
        <p:spPr>
          <a:xfrm>
            <a:off x="952560" y="2666880"/>
            <a:ext cx="3524040" cy="14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97" name="Google Shape;197;p48"/>
          <p:cNvSpPr txBox="1"/>
          <p:nvPr>
            <p:ph idx="2" type="body"/>
          </p:nvPr>
        </p:nvSpPr>
        <p:spPr>
          <a:xfrm>
            <a:off x="952560" y="2666880"/>
            <a:ext cx="3300120" cy="228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69500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98" name="Google Shape;198;p48"/>
          <p:cNvSpPr/>
          <p:nvPr/>
        </p:nvSpPr>
        <p:spPr>
          <a:xfrm>
            <a:off x="952560" y="3062160"/>
            <a:ext cx="3524040" cy="456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99" name="Google Shape;199;p48"/>
          <p:cNvSpPr/>
          <p:nvPr/>
        </p:nvSpPr>
        <p:spPr>
          <a:xfrm>
            <a:off x="952560" y="3062160"/>
            <a:ext cx="70920" cy="147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200" name="Google Shape;200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60" y="3138480"/>
            <a:ext cx="70920" cy="7092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48"/>
          <p:cNvSpPr txBox="1"/>
          <p:nvPr>
            <p:ph idx="3" type="body"/>
          </p:nvPr>
        </p:nvSpPr>
        <p:spPr>
          <a:xfrm>
            <a:off x="1119240" y="3062160"/>
            <a:ext cx="3190680" cy="456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69500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202" name="Google Shape;202;p48"/>
          <p:cNvSpPr/>
          <p:nvPr/>
        </p:nvSpPr>
        <p:spPr>
          <a:xfrm>
            <a:off x="952560" y="3686040"/>
            <a:ext cx="3524040" cy="456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03" name="Google Shape;203;p48"/>
          <p:cNvSpPr/>
          <p:nvPr/>
        </p:nvSpPr>
        <p:spPr>
          <a:xfrm>
            <a:off x="952560" y="3686040"/>
            <a:ext cx="70920" cy="147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204" name="Google Shape;204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60" y="3762360"/>
            <a:ext cx="70920" cy="7092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48"/>
          <p:cNvSpPr txBox="1"/>
          <p:nvPr>
            <p:ph idx="4" type="body"/>
          </p:nvPr>
        </p:nvSpPr>
        <p:spPr>
          <a:xfrm>
            <a:off x="1119240" y="3686040"/>
            <a:ext cx="3190680" cy="456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92100" lvl="0" marL="457200" marR="0" rtl="0" algn="l">
              <a:lnSpc>
                <a:spcPct val="169500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•"/>
              <a:defRPr b="1" i="0" sz="10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228600" lvl="1" marL="914400" marR="0" rtl="0" algn="l">
              <a:lnSpc>
                <a:spcPct val="169500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206" name="Google Shape;206;p48"/>
          <p:cNvSpPr txBox="1"/>
          <p:nvPr>
            <p:ph idx="5" type="body"/>
          </p:nvPr>
        </p:nvSpPr>
        <p:spPr>
          <a:xfrm>
            <a:off x="4857840" y="0"/>
            <a:ext cx="4285800" cy="514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342900" lvl="0" marL="457200" marR="0" rtl="0" algn="l">
              <a:lnSpc>
                <a:spcPct val="94166"/>
              </a:lnSpc>
              <a:spcBef>
                <a:spcPts val="601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14325" lvl="1" marL="914400" marR="0" rtl="0" algn="l">
              <a:lnSpc>
                <a:spcPct val="94166"/>
              </a:lnSpc>
              <a:spcBef>
                <a:spcPts val="1134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80035" lvl="2" marL="1371600" marR="0" rtl="0" algn="l">
              <a:lnSpc>
                <a:spcPct val="94166"/>
              </a:lnSpc>
              <a:spcBef>
                <a:spcPts val="850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14325" lvl="3" marL="1828800" marR="0" rtl="0" algn="l">
              <a:lnSpc>
                <a:spcPct val="94166"/>
              </a:lnSpc>
              <a:spcBef>
                <a:spcPts val="567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80035" lvl="4" marL="22860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80035" lvl="5" marL="27432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280035" lvl="6" marL="32004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опрос и изображение (светлый)" type="obj">
  <p:cSld name="OBJECT">
    <p:bg>
      <p:bgPr>
        <a:solidFill>
          <a:srgbClr val="F9FAFA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33"/>
          <p:cNvPicPr preferRelativeResize="0"/>
          <p:nvPr/>
        </p:nvPicPr>
        <p:blipFill rotWithShape="1">
          <a:blip r:embed="rId2">
            <a:alphaModFix/>
          </a:blip>
          <a:srcRect b="92" l="0" r="0" t="0"/>
          <a:stretch/>
        </p:blipFill>
        <p:spPr>
          <a:xfrm>
            <a:off x="0" y="-4680"/>
            <a:ext cx="571320" cy="514332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3"/>
          <p:cNvSpPr txBox="1"/>
          <p:nvPr>
            <p:ph type="title"/>
          </p:nvPr>
        </p:nvSpPr>
        <p:spPr>
          <a:xfrm>
            <a:off x="952560" y="1733400"/>
            <a:ext cx="3119040" cy="1676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i="0" sz="285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Google Shape;22;p33"/>
          <p:cNvSpPr txBox="1"/>
          <p:nvPr>
            <p:ph idx="1" type="body"/>
          </p:nvPr>
        </p:nvSpPr>
        <p:spPr>
          <a:xfrm>
            <a:off x="4857840" y="0"/>
            <a:ext cx="4285800" cy="514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342900" lvl="0" marL="457200" marR="0" rtl="0" algn="l">
              <a:lnSpc>
                <a:spcPct val="94166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14325" lvl="1" marL="914400" marR="0" rtl="0" algn="l">
              <a:lnSpc>
                <a:spcPct val="94166"/>
              </a:lnSpc>
              <a:spcBef>
                <a:spcPts val="1134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80035" lvl="2" marL="1371600" marR="0" rtl="0" algn="l">
              <a:lnSpc>
                <a:spcPct val="94166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14325" lvl="3" marL="1828800" marR="0" rtl="0" algn="l">
              <a:lnSpc>
                <a:spcPct val="94166"/>
              </a:lnSpc>
              <a:spcBef>
                <a:spcPts val="567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80035" lvl="4" marL="22860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80035" lvl="5" marL="27432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280035" lvl="6" marL="32004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опрос и изображение (тёмный)">
  <p:cSld name="Вопрос и изображение (тёмный)">
    <p:bg>
      <p:bgPr>
        <a:solidFill>
          <a:srgbClr val="404C4F"/>
        </a:soli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34"/>
          <p:cNvPicPr preferRelativeResize="0"/>
          <p:nvPr/>
        </p:nvPicPr>
        <p:blipFill rotWithShape="1">
          <a:blip r:embed="rId2">
            <a:alphaModFix/>
          </a:blip>
          <a:srcRect b="92" l="0" r="0" t="0"/>
          <a:stretch/>
        </p:blipFill>
        <p:spPr>
          <a:xfrm>
            <a:off x="0" y="-4680"/>
            <a:ext cx="571320" cy="514332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34"/>
          <p:cNvSpPr txBox="1"/>
          <p:nvPr>
            <p:ph type="title"/>
          </p:nvPr>
        </p:nvSpPr>
        <p:spPr>
          <a:xfrm>
            <a:off x="952560" y="1943280"/>
            <a:ext cx="3119040" cy="1257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2850"/>
              <a:buFont typeface="Manrope"/>
              <a:buNone/>
              <a:defRPr b="1" i="0" sz="2850" u="none" cap="none" strike="noStrike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Google Shape;26;p34"/>
          <p:cNvSpPr txBox="1"/>
          <p:nvPr>
            <p:ph idx="1" type="body"/>
          </p:nvPr>
        </p:nvSpPr>
        <p:spPr>
          <a:xfrm>
            <a:off x="4857840" y="0"/>
            <a:ext cx="4285800" cy="514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342900" lvl="0" marL="457200" marR="0" rtl="0" algn="l">
              <a:lnSpc>
                <a:spcPct val="94166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14325" lvl="1" marL="914400" marR="0" rtl="0" algn="l">
              <a:lnSpc>
                <a:spcPct val="94166"/>
              </a:lnSpc>
              <a:spcBef>
                <a:spcPts val="1134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80035" lvl="2" marL="1371600" marR="0" rtl="0" algn="l">
              <a:lnSpc>
                <a:spcPct val="94166"/>
              </a:lnSpc>
              <a:spcBef>
                <a:spcPts val="850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14325" lvl="3" marL="1828800" marR="0" rtl="0" algn="l">
              <a:lnSpc>
                <a:spcPct val="94166"/>
              </a:lnSpc>
              <a:spcBef>
                <a:spcPts val="567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80035" lvl="4" marL="22860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80035" lvl="5" marL="27432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280035" lvl="6" marL="32004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, текст и изображение">
  <p:cSld name="Заголовок, текст и изображение">
    <p:bg>
      <p:bgPr>
        <a:solidFill>
          <a:srgbClr val="F9FAFA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35"/>
          <p:cNvPicPr preferRelativeResize="0"/>
          <p:nvPr/>
        </p:nvPicPr>
        <p:blipFill rotWithShape="1">
          <a:blip r:embed="rId2">
            <a:alphaModFix/>
          </a:blip>
          <a:srcRect b="92" l="0" r="0" t="0"/>
          <a:stretch/>
        </p:blipFill>
        <p:spPr>
          <a:xfrm>
            <a:off x="0" y="-4680"/>
            <a:ext cx="571320" cy="514332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35"/>
          <p:cNvSpPr txBox="1"/>
          <p:nvPr>
            <p:ph idx="1" type="body"/>
          </p:nvPr>
        </p:nvSpPr>
        <p:spPr>
          <a:xfrm>
            <a:off x="952560" y="2171880"/>
            <a:ext cx="8191080" cy="2971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342900" lvl="0" marL="457200" marR="0" rtl="0" algn="l">
              <a:lnSpc>
                <a:spcPct val="87111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14325" lvl="1" marL="914400" marR="0" rtl="0" algn="l">
              <a:lnSpc>
                <a:spcPct val="94166"/>
              </a:lnSpc>
              <a:spcBef>
                <a:spcPts val="1134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80035" lvl="2" marL="1371600" marR="0" rtl="0" algn="l">
              <a:lnSpc>
                <a:spcPct val="94166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14325" lvl="3" marL="1828800" marR="0" rtl="0" algn="l">
              <a:lnSpc>
                <a:spcPct val="94166"/>
              </a:lnSpc>
              <a:spcBef>
                <a:spcPts val="567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80035" lvl="4" marL="22860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80035" lvl="5" marL="27432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280035" lvl="6" marL="32004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30" name="Google Shape;30;p35"/>
          <p:cNvSpPr/>
          <p:nvPr/>
        </p:nvSpPr>
        <p:spPr>
          <a:xfrm>
            <a:off x="952560" y="571680"/>
            <a:ext cx="8000640" cy="1238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1" name="Google Shape;31;p35"/>
          <p:cNvSpPr txBox="1"/>
          <p:nvPr>
            <p:ph type="title"/>
          </p:nvPr>
        </p:nvSpPr>
        <p:spPr>
          <a:xfrm>
            <a:off x="952560" y="571680"/>
            <a:ext cx="4847760" cy="41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i="0" sz="285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35"/>
          <p:cNvSpPr txBox="1"/>
          <p:nvPr>
            <p:ph idx="2" type="body"/>
          </p:nvPr>
        </p:nvSpPr>
        <p:spPr>
          <a:xfrm>
            <a:off x="952560" y="1181160"/>
            <a:ext cx="8000640" cy="62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9650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1430"/>
              <a:buFont typeface="Arial"/>
              <a:buNone/>
              <a:defRPr b="1" i="0" sz="143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ромпт и ответ ИИ (вертикально)">
  <p:cSld name="Промпт и ответ ИИ (вертикально)">
    <p:bg>
      <p:bgPr>
        <a:solidFill>
          <a:srgbClr val="F9FAFA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36"/>
          <p:cNvPicPr preferRelativeResize="0"/>
          <p:nvPr/>
        </p:nvPicPr>
        <p:blipFill rotWithShape="1">
          <a:blip r:embed="rId2">
            <a:alphaModFix/>
          </a:blip>
          <a:srcRect b="92" l="0" r="0" t="0"/>
          <a:stretch/>
        </p:blipFill>
        <p:spPr>
          <a:xfrm>
            <a:off x="0" y="-4680"/>
            <a:ext cx="571320" cy="514332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36"/>
          <p:cNvSpPr txBox="1"/>
          <p:nvPr>
            <p:ph type="title"/>
          </p:nvPr>
        </p:nvSpPr>
        <p:spPr>
          <a:xfrm>
            <a:off x="952560" y="571680"/>
            <a:ext cx="5657400" cy="41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i="0" sz="285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" name="Google Shape;36;p36"/>
          <p:cNvSpPr txBox="1"/>
          <p:nvPr>
            <p:ph idx="1" type="body"/>
          </p:nvPr>
        </p:nvSpPr>
        <p:spPr>
          <a:xfrm>
            <a:off x="4857840" y="1333440"/>
            <a:ext cx="3428640" cy="3428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342900" lvl="0" marL="457200" marR="0" rtl="0" algn="l">
              <a:lnSpc>
                <a:spcPct val="80777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14325" lvl="1" marL="914400" marR="0" rtl="0" algn="l">
              <a:lnSpc>
                <a:spcPct val="80777"/>
              </a:lnSpc>
              <a:spcBef>
                <a:spcPts val="601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80035" lvl="2" marL="1371600" marR="0" rtl="0" algn="l">
              <a:lnSpc>
                <a:spcPct val="80777"/>
              </a:lnSpc>
              <a:spcBef>
                <a:spcPts val="601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14325" lvl="3" marL="1828800" marR="0" rtl="0" algn="l">
              <a:lnSpc>
                <a:spcPct val="80777"/>
              </a:lnSpc>
              <a:spcBef>
                <a:spcPts val="601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80035" lvl="4" marL="2286000" marR="0" rtl="0" algn="l">
              <a:lnSpc>
                <a:spcPct val="80777"/>
              </a:lnSpc>
              <a:spcBef>
                <a:spcPts val="601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80035" lvl="5" marL="2743200" marR="0" rtl="0" algn="l">
              <a:lnSpc>
                <a:spcPct val="80777"/>
              </a:lnSpc>
              <a:spcBef>
                <a:spcPts val="601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280035" lvl="6" marL="3200400" marR="0" rtl="0" algn="l">
              <a:lnSpc>
                <a:spcPct val="80777"/>
              </a:lnSpc>
              <a:spcBef>
                <a:spcPts val="601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37" name="Google Shape;37;p36"/>
          <p:cNvSpPr/>
          <p:nvPr/>
        </p:nvSpPr>
        <p:spPr>
          <a:xfrm>
            <a:off x="885960" y="1424160"/>
            <a:ext cx="3776400" cy="651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8" name="Google Shape;38;p36"/>
          <p:cNvSpPr/>
          <p:nvPr/>
        </p:nvSpPr>
        <p:spPr>
          <a:xfrm>
            <a:off x="885960" y="1424160"/>
            <a:ext cx="3776400" cy="480600"/>
          </a:xfrm>
          <a:prstGeom prst="rect">
            <a:avLst/>
          </a:prstGeom>
          <a:solidFill>
            <a:srgbClr val="82BC25">
              <a:alpha val="20000"/>
            </a:srgbClr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9" name="Google Shape;39;p36"/>
          <p:cNvSpPr txBox="1"/>
          <p:nvPr>
            <p:ph idx="2" type="body"/>
          </p:nvPr>
        </p:nvSpPr>
        <p:spPr>
          <a:xfrm>
            <a:off x="1028880" y="1566720"/>
            <a:ext cx="3490560" cy="194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83210" lvl="0" marL="457200" marR="0" rtl="0" algn="l">
              <a:lnSpc>
                <a:spcPct val="169069"/>
              </a:lnSpc>
              <a:spcBef>
                <a:spcPts val="601"/>
              </a:spcBef>
              <a:spcAft>
                <a:spcPts val="0"/>
              </a:spcAft>
              <a:buClr>
                <a:srgbClr val="82BC25"/>
              </a:buClr>
              <a:buSzPts val="860"/>
              <a:buFont typeface="Arial"/>
              <a:buChar char="•"/>
              <a:defRPr b="1" i="0" sz="860" u="none" cap="none" strike="noStrike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228600" lvl="1" marL="914400" marR="0" rtl="0" algn="l">
              <a:lnSpc>
                <a:spcPct val="169069"/>
              </a:lnSpc>
              <a:spcBef>
                <a:spcPts val="601"/>
              </a:spcBef>
              <a:spcAft>
                <a:spcPts val="0"/>
              </a:spcAft>
              <a:buClr>
                <a:srgbClr val="82BC25"/>
              </a:buClr>
              <a:buSzPts val="860"/>
              <a:buFont typeface="Arial"/>
              <a:buNone/>
              <a:defRPr b="1" i="0" sz="860" u="none" cap="none" strike="noStrike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pic>
        <p:nvPicPr>
          <p:cNvPr id="40" name="Google Shape;40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91000" y="1905120"/>
            <a:ext cx="171000" cy="171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36"/>
          <p:cNvSpPr/>
          <p:nvPr/>
        </p:nvSpPr>
        <p:spPr>
          <a:xfrm>
            <a:off x="885960" y="2133720"/>
            <a:ext cx="3776400" cy="27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2" name="Google Shape;42;p36"/>
          <p:cNvSpPr/>
          <p:nvPr/>
        </p:nvSpPr>
        <p:spPr>
          <a:xfrm>
            <a:off x="885960" y="2133720"/>
            <a:ext cx="3776400" cy="2542680"/>
          </a:xfrm>
          <a:prstGeom prst="rect">
            <a:avLst/>
          </a:prstGeom>
          <a:solidFill>
            <a:srgbClr val="0A0C07">
              <a:alpha val="5098"/>
            </a:srgbClr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3" name="Google Shape;43;p36"/>
          <p:cNvSpPr txBox="1"/>
          <p:nvPr>
            <p:ph idx="3" type="body"/>
          </p:nvPr>
        </p:nvSpPr>
        <p:spPr>
          <a:xfrm>
            <a:off x="1028880" y="2276640"/>
            <a:ext cx="3490560" cy="22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83210" lvl="0" marL="457200" marR="0" rtl="0" algn="l">
              <a:lnSpc>
                <a:spcPct val="169069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860"/>
              <a:buFont typeface="Arial"/>
              <a:buChar char="•"/>
              <a:defRPr b="1" i="0" sz="86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228600" lvl="1" marL="914400" marR="0" rtl="0" algn="l">
              <a:lnSpc>
                <a:spcPct val="169069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860"/>
              <a:buFont typeface="Arial"/>
              <a:buNone/>
              <a:defRPr b="1" i="0" sz="86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28600" lvl="2" marL="1371600" marR="0" rtl="0" algn="l">
              <a:lnSpc>
                <a:spcPct val="169069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860"/>
              <a:buFont typeface="Arial"/>
              <a:buNone/>
              <a:defRPr b="1" i="0" sz="86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228600" lvl="3" marL="1828800" marR="0" rtl="0" algn="l">
              <a:lnSpc>
                <a:spcPct val="169069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860"/>
              <a:buFont typeface="Arial"/>
              <a:buNone/>
              <a:defRPr b="1" i="0" sz="86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28600" lvl="4" marL="2286000" marR="0" rtl="0" algn="l">
              <a:lnSpc>
                <a:spcPct val="169069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860"/>
              <a:buFont typeface="Arial"/>
              <a:buNone/>
              <a:defRPr b="1" i="0" sz="86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28600" lvl="5" marL="2743200" marR="0" rtl="0" algn="l">
              <a:lnSpc>
                <a:spcPct val="169069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860"/>
              <a:buFont typeface="Arial"/>
              <a:buNone/>
              <a:defRPr b="1" i="0" sz="86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228600" lvl="6" marL="3200400" marR="0" rtl="0" algn="l">
              <a:lnSpc>
                <a:spcPct val="169069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860"/>
              <a:buFont typeface="Arial"/>
              <a:buNone/>
              <a:defRPr b="1" i="0" sz="86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228600" lvl="7" marL="3657600" marR="0" rtl="0" algn="l">
              <a:lnSpc>
                <a:spcPct val="169069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860"/>
              <a:buFont typeface="Arial"/>
              <a:buNone/>
              <a:defRPr b="1" i="0" sz="86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228600" lvl="8" marL="4114800" marR="0" rtl="0" algn="l">
              <a:lnSpc>
                <a:spcPct val="169069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860"/>
              <a:buFont typeface="Arial"/>
              <a:buNone/>
              <a:defRPr b="1" i="0" sz="86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pic>
        <p:nvPicPr>
          <p:cNvPr id="44" name="Google Shape;44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85960" y="4676760"/>
            <a:ext cx="171000" cy="17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ёмный — крупное слово">
  <p:cSld name="Тёмный — крупное слово">
    <p:bg>
      <p:bgPr>
        <a:solidFill>
          <a:srgbClr val="404C4F"/>
        </a:soli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37"/>
          <p:cNvPicPr preferRelativeResize="0"/>
          <p:nvPr/>
        </p:nvPicPr>
        <p:blipFill rotWithShape="1">
          <a:blip r:embed="rId2">
            <a:alphaModFix/>
          </a:blip>
          <a:srcRect b="92" l="0" r="0" t="0"/>
          <a:stretch/>
        </p:blipFill>
        <p:spPr>
          <a:xfrm>
            <a:off x="0" y="-4680"/>
            <a:ext cx="571320" cy="514332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37"/>
          <p:cNvSpPr/>
          <p:nvPr/>
        </p:nvSpPr>
        <p:spPr>
          <a:xfrm>
            <a:off x="819000" y="476280"/>
            <a:ext cx="7505280" cy="1123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8" name="Google Shape;48;p37"/>
          <p:cNvSpPr/>
          <p:nvPr/>
        </p:nvSpPr>
        <p:spPr>
          <a:xfrm>
            <a:off x="4205160" y="476280"/>
            <a:ext cx="732960" cy="209160"/>
          </a:xfrm>
          <a:prstGeom prst="roundRect">
            <a:avLst>
              <a:gd fmla="val 436364" name="adj"/>
            </a:avLst>
          </a:prstGeom>
          <a:noFill/>
          <a:ln cap="flat" cmpd="sng" w="9525">
            <a:solidFill>
              <a:srgbClr val="B1EC5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9" name="Google Shape;49;p37"/>
          <p:cNvSpPr txBox="1"/>
          <p:nvPr>
            <p:ph idx="1" type="body"/>
          </p:nvPr>
        </p:nvSpPr>
        <p:spPr>
          <a:xfrm>
            <a:off x="4300560" y="523800"/>
            <a:ext cx="542520" cy="114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99534"/>
              </a:lnSpc>
              <a:spcBef>
                <a:spcPts val="601"/>
              </a:spcBef>
              <a:spcAft>
                <a:spcPts val="0"/>
              </a:spcAft>
              <a:buClr>
                <a:srgbClr val="B1EC52"/>
              </a:buClr>
              <a:buSzPts val="860"/>
              <a:buFont typeface="Arial"/>
              <a:buNone/>
              <a:defRPr b="1" i="0" sz="860" u="none" cap="none" strike="noStrike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50" name="Google Shape;50;p37"/>
          <p:cNvSpPr/>
          <p:nvPr/>
        </p:nvSpPr>
        <p:spPr>
          <a:xfrm>
            <a:off x="819000" y="971640"/>
            <a:ext cx="7505280" cy="6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1" name="Google Shape;51;p37"/>
          <p:cNvSpPr txBox="1"/>
          <p:nvPr>
            <p:ph type="title"/>
          </p:nvPr>
        </p:nvSpPr>
        <p:spPr>
          <a:xfrm>
            <a:off x="819000" y="971640"/>
            <a:ext cx="7505280" cy="62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ctr">
              <a:lnSpc>
                <a:spcPct val="11014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4270"/>
              <a:buFont typeface="Manrope"/>
              <a:buNone/>
              <a:defRPr b="1" i="0" sz="4270" u="none" cap="none" strike="noStrike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37"/>
          <p:cNvSpPr txBox="1"/>
          <p:nvPr>
            <p:ph idx="2" type="body"/>
          </p:nvPr>
        </p:nvSpPr>
        <p:spPr>
          <a:xfrm>
            <a:off x="3619440" y="2857680"/>
            <a:ext cx="1904760" cy="1904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342900" lvl="0" marL="457200" marR="0" rtl="0" algn="l">
              <a:lnSpc>
                <a:spcPct val="47555"/>
              </a:lnSpc>
              <a:spcBef>
                <a:spcPts val="601"/>
              </a:spcBef>
              <a:spcAft>
                <a:spcPts val="0"/>
              </a:spcAft>
              <a:buClr>
                <a:srgbClr val="B1EC52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14325" lvl="1" marL="914400" marR="0" rtl="0" algn="l">
              <a:lnSpc>
                <a:spcPct val="94166"/>
              </a:lnSpc>
              <a:spcBef>
                <a:spcPts val="1134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80035" lvl="2" marL="1371600" marR="0" rtl="0" algn="l">
              <a:lnSpc>
                <a:spcPct val="94166"/>
              </a:lnSpc>
              <a:spcBef>
                <a:spcPts val="850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14325" lvl="3" marL="1828800" marR="0" rtl="0" algn="l">
              <a:lnSpc>
                <a:spcPct val="94166"/>
              </a:lnSpc>
              <a:spcBef>
                <a:spcPts val="567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80035" lvl="4" marL="22860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80035" lvl="5" marL="27432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280035" lvl="6" marL="32004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ромпт и ответ ИИ (широкий)">
  <p:cSld name="Промпт и ответ ИИ (широкий)">
    <p:bg>
      <p:bgPr>
        <a:solidFill>
          <a:srgbClr val="F9FAFA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38"/>
          <p:cNvPicPr preferRelativeResize="0"/>
          <p:nvPr/>
        </p:nvPicPr>
        <p:blipFill rotWithShape="1">
          <a:blip r:embed="rId2">
            <a:alphaModFix/>
          </a:blip>
          <a:srcRect b="92" l="0" r="0" t="0"/>
          <a:stretch/>
        </p:blipFill>
        <p:spPr>
          <a:xfrm>
            <a:off x="0" y="-4680"/>
            <a:ext cx="571320" cy="514332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38"/>
          <p:cNvSpPr txBox="1"/>
          <p:nvPr>
            <p:ph type="title"/>
          </p:nvPr>
        </p:nvSpPr>
        <p:spPr>
          <a:xfrm>
            <a:off x="952560" y="571680"/>
            <a:ext cx="5947920" cy="837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i="0" sz="285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38"/>
          <p:cNvSpPr/>
          <p:nvPr/>
        </p:nvSpPr>
        <p:spPr>
          <a:xfrm>
            <a:off x="6805440" y="1547640"/>
            <a:ext cx="1956960" cy="1433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7" name="Google Shape;57;p38"/>
          <p:cNvSpPr/>
          <p:nvPr/>
        </p:nvSpPr>
        <p:spPr>
          <a:xfrm>
            <a:off x="6805440" y="1547640"/>
            <a:ext cx="1956960" cy="1261800"/>
          </a:xfrm>
          <a:prstGeom prst="rect">
            <a:avLst/>
          </a:prstGeom>
          <a:solidFill>
            <a:srgbClr val="82BC25">
              <a:alpha val="20000"/>
            </a:srgbClr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8" name="Google Shape;58;p38"/>
          <p:cNvSpPr txBox="1"/>
          <p:nvPr>
            <p:ph idx="1" type="body"/>
          </p:nvPr>
        </p:nvSpPr>
        <p:spPr>
          <a:xfrm>
            <a:off x="6948360" y="1690560"/>
            <a:ext cx="1671120" cy="975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69069"/>
              </a:lnSpc>
              <a:spcBef>
                <a:spcPts val="601"/>
              </a:spcBef>
              <a:spcAft>
                <a:spcPts val="0"/>
              </a:spcAft>
              <a:buClr>
                <a:srgbClr val="82BC25"/>
              </a:buClr>
              <a:buSzPts val="860"/>
              <a:buFont typeface="Arial"/>
              <a:buNone/>
              <a:defRPr b="1" i="0" sz="860" u="none" cap="none" strike="noStrike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pic>
        <p:nvPicPr>
          <p:cNvPr id="59" name="Google Shape;59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91400" y="2809800"/>
            <a:ext cx="171000" cy="1710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38"/>
          <p:cNvSpPr/>
          <p:nvPr/>
        </p:nvSpPr>
        <p:spPr>
          <a:xfrm>
            <a:off x="952560" y="1790640"/>
            <a:ext cx="5567040" cy="2876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1" name="Google Shape;61;p38"/>
          <p:cNvSpPr/>
          <p:nvPr/>
        </p:nvSpPr>
        <p:spPr>
          <a:xfrm>
            <a:off x="952560" y="1790640"/>
            <a:ext cx="5567040" cy="2704680"/>
          </a:xfrm>
          <a:prstGeom prst="rect">
            <a:avLst/>
          </a:prstGeom>
          <a:solidFill>
            <a:srgbClr val="0A0C07">
              <a:alpha val="5098"/>
            </a:srgbClr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2" name="Google Shape;62;p38"/>
          <p:cNvSpPr txBox="1"/>
          <p:nvPr>
            <p:ph idx="2" type="body"/>
          </p:nvPr>
        </p:nvSpPr>
        <p:spPr>
          <a:xfrm>
            <a:off x="1095480" y="1933560"/>
            <a:ext cx="5281200" cy="2418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83210" lvl="0" marL="457200" marR="0" rtl="0" algn="l">
              <a:lnSpc>
                <a:spcPct val="169069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860"/>
              <a:buFont typeface="Arial"/>
              <a:buChar char="•"/>
              <a:defRPr b="1" i="0" sz="86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228600" lvl="1" marL="914400" marR="0" rtl="0" algn="l">
              <a:lnSpc>
                <a:spcPct val="169069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860"/>
              <a:buFont typeface="Arial"/>
              <a:buNone/>
              <a:defRPr b="1" i="0" sz="86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28600" lvl="2" marL="1371600" marR="0" rtl="0" algn="l">
              <a:lnSpc>
                <a:spcPct val="169069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860"/>
              <a:buFont typeface="Arial"/>
              <a:buNone/>
              <a:defRPr b="1" i="0" sz="86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228600" lvl="3" marL="1828800" marR="0" rtl="0" algn="l">
              <a:lnSpc>
                <a:spcPct val="169069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860"/>
              <a:buFont typeface="Arial"/>
              <a:buNone/>
              <a:defRPr b="1" i="0" sz="86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83210" lvl="4" marL="2286000" marR="0" rtl="0" algn="l">
              <a:lnSpc>
                <a:spcPct val="169069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860"/>
              <a:buFont typeface="Noto Sans Symbols"/>
              <a:buChar char="∙"/>
              <a:defRPr b="1" i="0" sz="86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28600" lvl="5" marL="2743200" marR="0" rtl="0" algn="l">
              <a:lnSpc>
                <a:spcPct val="169069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860"/>
              <a:buFont typeface="Arial"/>
              <a:buNone/>
              <a:defRPr b="1" i="0" sz="86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283210" lvl="6" marL="3200400" marR="0" rtl="0" algn="l">
              <a:lnSpc>
                <a:spcPct val="169069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860"/>
              <a:buFont typeface="Noto Sans Symbols"/>
              <a:buChar char="∙"/>
              <a:defRPr b="1" i="0" sz="86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228600" lvl="7" marL="3657600" marR="0" rtl="0" algn="l">
              <a:lnSpc>
                <a:spcPct val="169069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860"/>
              <a:buFont typeface="Arial"/>
              <a:buNone/>
              <a:defRPr b="1" i="0" sz="86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283210" lvl="8" marL="4114800" marR="0" rtl="0" algn="l">
              <a:lnSpc>
                <a:spcPct val="169069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860"/>
              <a:buFont typeface="Noto Sans Symbols"/>
              <a:buChar char="∙"/>
              <a:defRPr b="1" i="0" sz="86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pic>
        <p:nvPicPr>
          <p:cNvPr id="63" name="Google Shape;63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60" y="4495680"/>
            <a:ext cx="171000" cy="17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, реплика и три ссылки">
  <p:cSld name="Заголовок, реплика и три ссылки">
    <p:bg>
      <p:bgPr>
        <a:solidFill>
          <a:srgbClr val="F9FAFA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39"/>
          <p:cNvPicPr preferRelativeResize="0"/>
          <p:nvPr/>
        </p:nvPicPr>
        <p:blipFill rotWithShape="1">
          <a:blip r:embed="rId2">
            <a:alphaModFix/>
          </a:blip>
          <a:srcRect b="92" l="0" r="0" t="0"/>
          <a:stretch/>
        </p:blipFill>
        <p:spPr>
          <a:xfrm>
            <a:off x="0" y="-4680"/>
            <a:ext cx="571320" cy="514332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39"/>
          <p:cNvSpPr txBox="1"/>
          <p:nvPr>
            <p:ph type="title"/>
          </p:nvPr>
        </p:nvSpPr>
        <p:spPr>
          <a:xfrm>
            <a:off x="952560" y="623880"/>
            <a:ext cx="4966920" cy="418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i="0" sz="285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Google Shape;67;p39"/>
          <p:cNvSpPr/>
          <p:nvPr/>
        </p:nvSpPr>
        <p:spPr>
          <a:xfrm>
            <a:off x="885960" y="3062160"/>
            <a:ext cx="5447880" cy="1561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8" name="Google Shape;68;p39"/>
          <p:cNvSpPr/>
          <p:nvPr/>
        </p:nvSpPr>
        <p:spPr>
          <a:xfrm>
            <a:off x="885960" y="3062160"/>
            <a:ext cx="1585440" cy="1561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9" name="Google Shape;69;p39"/>
          <p:cNvSpPr txBox="1"/>
          <p:nvPr>
            <p:ph idx="1" type="body"/>
          </p:nvPr>
        </p:nvSpPr>
        <p:spPr>
          <a:xfrm>
            <a:off x="885960" y="3062160"/>
            <a:ext cx="952200" cy="95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342900" lvl="0" marL="457200" marR="0" rtl="0" algn="l">
              <a:lnSpc>
                <a:spcPct val="134666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14325" lvl="1" marL="914400" marR="0" rtl="0" algn="l">
              <a:lnSpc>
                <a:spcPct val="94166"/>
              </a:lnSpc>
              <a:spcBef>
                <a:spcPts val="1134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80035" lvl="2" marL="1371600" marR="0" rtl="0" algn="l">
              <a:lnSpc>
                <a:spcPct val="94166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14325" lvl="3" marL="1828800" marR="0" rtl="0" algn="l">
              <a:lnSpc>
                <a:spcPct val="94166"/>
              </a:lnSpc>
              <a:spcBef>
                <a:spcPts val="567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80035" lvl="4" marL="22860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80035" lvl="5" marL="27432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280035" lvl="6" marL="32004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70" name="Google Shape;70;p39"/>
          <p:cNvSpPr txBox="1"/>
          <p:nvPr>
            <p:ph idx="2" type="body"/>
          </p:nvPr>
        </p:nvSpPr>
        <p:spPr>
          <a:xfrm>
            <a:off x="885960" y="4205160"/>
            <a:ext cx="1585440" cy="41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9650"/>
              </a:lnSpc>
              <a:spcBef>
                <a:spcPts val="601"/>
              </a:spcBef>
              <a:spcAft>
                <a:spcPts val="0"/>
              </a:spcAft>
              <a:buClr>
                <a:srgbClr val="82BC25"/>
              </a:buClr>
              <a:buSzPts val="1430"/>
              <a:buFont typeface="Arial"/>
              <a:buNone/>
              <a:defRPr b="1" i="0" sz="1430" u="sng" cap="none" strike="noStrike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cxnSp>
        <p:nvCxnSpPr>
          <p:cNvPr id="71" name="Google Shape;71;p39"/>
          <p:cNvCxnSpPr/>
          <p:nvPr/>
        </p:nvCxnSpPr>
        <p:spPr>
          <a:xfrm>
            <a:off x="2752560" y="3062160"/>
            <a:ext cx="360" cy="1562040"/>
          </a:xfrm>
          <a:prstGeom prst="straightConnector1">
            <a:avLst/>
          </a:prstGeom>
          <a:noFill/>
          <a:ln cap="flat" cmpd="sng" w="9525">
            <a:solidFill>
              <a:srgbClr val="0A0C07">
                <a:alpha val="1019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2" name="Google Shape;72;p39"/>
          <p:cNvSpPr/>
          <p:nvPr/>
        </p:nvSpPr>
        <p:spPr>
          <a:xfrm>
            <a:off x="3043080" y="3062160"/>
            <a:ext cx="1452240" cy="1561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3" name="Google Shape;73;p39"/>
          <p:cNvSpPr txBox="1"/>
          <p:nvPr>
            <p:ph idx="3" type="body"/>
          </p:nvPr>
        </p:nvSpPr>
        <p:spPr>
          <a:xfrm>
            <a:off x="3043080" y="3062160"/>
            <a:ext cx="952200" cy="95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342900" lvl="0" marL="457200" marR="0" rtl="0" algn="l">
              <a:lnSpc>
                <a:spcPct val="134666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14325" lvl="1" marL="914400" marR="0" rtl="0" algn="l">
              <a:lnSpc>
                <a:spcPct val="94166"/>
              </a:lnSpc>
              <a:spcBef>
                <a:spcPts val="1134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80035" lvl="2" marL="1371600" marR="0" rtl="0" algn="l">
              <a:lnSpc>
                <a:spcPct val="94166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14325" lvl="3" marL="1828800" marR="0" rtl="0" algn="l">
              <a:lnSpc>
                <a:spcPct val="94166"/>
              </a:lnSpc>
              <a:spcBef>
                <a:spcPts val="567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80035" lvl="4" marL="22860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80035" lvl="5" marL="27432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280035" lvl="6" marL="32004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74" name="Google Shape;74;p39"/>
          <p:cNvSpPr txBox="1"/>
          <p:nvPr>
            <p:ph idx="4" type="body"/>
          </p:nvPr>
        </p:nvSpPr>
        <p:spPr>
          <a:xfrm>
            <a:off x="3043080" y="4205160"/>
            <a:ext cx="1452240" cy="41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9650"/>
              </a:lnSpc>
              <a:spcBef>
                <a:spcPts val="601"/>
              </a:spcBef>
              <a:spcAft>
                <a:spcPts val="0"/>
              </a:spcAft>
              <a:buClr>
                <a:srgbClr val="82BC25"/>
              </a:buClr>
              <a:buSzPts val="1430"/>
              <a:buFont typeface="Arial"/>
              <a:buNone/>
              <a:defRPr b="1" i="0" sz="1430" u="sng" cap="none" strike="noStrike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cxnSp>
        <p:nvCxnSpPr>
          <p:cNvPr id="75" name="Google Shape;75;p39"/>
          <p:cNvCxnSpPr/>
          <p:nvPr/>
        </p:nvCxnSpPr>
        <p:spPr>
          <a:xfrm>
            <a:off x="4776480" y="3062160"/>
            <a:ext cx="360" cy="1562040"/>
          </a:xfrm>
          <a:prstGeom prst="straightConnector1">
            <a:avLst/>
          </a:prstGeom>
          <a:noFill/>
          <a:ln cap="flat" cmpd="sng" w="9525">
            <a:solidFill>
              <a:srgbClr val="0A0C07">
                <a:alpha val="1019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6" name="Google Shape;76;p39"/>
          <p:cNvSpPr/>
          <p:nvPr/>
        </p:nvSpPr>
        <p:spPr>
          <a:xfrm>
            <a:off x="5067360" y="3062160"/>
            <a:ext cx="1266480" cy="1561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7" name="Google Shape;77;p39"/>
          <p:cNvSpPr txBox="1"/>
          <p:nvPr>
            <p:ph idx="5" type="body"/>
          </p:nvPr>
        </p:nvSpPr>
        <p:spPr>
          <a:xfrm>
            <a:off x="5067360" y="3062160"/>
            <a:ext cx="952200" cy="95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342900" lvl="0" marL="457200" marR="0" rtl="0" algn="l">
              <a:lnSpc>
                <a:spcPct val="134666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14325" lvl="1" marL="914400" marR="0" rtl="0" algn="l">
              <a:lnSpc>
                <a:spcPct val="94166"/>
              </a:lnSpc>
              <a:spcBef>
                <a:spcPts val="1134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80035" lvl="2" marL="1371600" marR="0" rtl="0" algn="l">
              <a:lnSpc>
                <a:spcPct val="94166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14325" lvl="3" marL="1828800" marR="0" rtl="0" algn="l">
              <a:lnSpc>
                <a:spcPct val="94166"/>
              </a:lnSpc>
              <a:spcBef>
                <a:spcPts val="567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80035" lvl="4" marL="22860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80035" lvl="5" marL="27432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280035" lvl="6" marL="32004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78" name="Google Shape;78;p39"/>
          <p:cNvSpPr txBox="1"/>
          <p:nvPr>
            <p:ph idx="6" type="body"/>
          </p:nvPr>
        </p:nvSpPr>
        <p:spPr>
          <a:xfrm>
            <a:off x="5067360" y="4205160"/>
            <a:ext cx="1266480" cy="41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9650"/>
              </a:lnSpc>
              <a:spcBef>
                <a:spcPts val="601"/>
              </a:spcBef>
              <a:spcAft>
                <a:spcPts val="0"/>
              </a:spcAft>
              <a:buClr>
                <a:srgbClr val="82BC25"/>
              </a:buClr>
              <a:buSzPts val="1430"/>
              <a:buFont typeface="Arial"/>
              <a:buNone/>
              <a:defRPr b="1" i="0" sz="1430" u="sng" cap="none" strike="noStrike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79" name="Google Shape;79;p39"/>
          <p:cNvSpPr/>
          <p:nvPr/>
        </p:nvSpPr>
        <p:spPr>
          <a:xfrm>
            <a:off x="885960" y="1424160"/>
            <a:ext cx="6571800" cy="1257120"/>
          </a:xfrm>
          <a:prstGeom prst="rect">
            <a:avLst/>
          </a:prstGeom>
          <a:solidFill>
            <a:srgbClr val="0A0C07">
              <a:alpha val="5098"/>
            </a:srgbClr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80" name="Google Shape;80;p39"/>
          <p:cNvSpPr txBox="1"/>
          <p:nvPr>
            <p:ph idx="7" type="body"/>
          </p:nvPr>
        </p:nvSpPr>
        <p:spPr>
          <a:xfrm>
            <a:off x="1028880" y="1566720"/>
            <a:ext cx="6286320" cy="971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19405" lvl="0" marL="457200" marR="0" rtl="0" algn="l">
              <a:lnSpc>
                <a:spcPct val="169510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1430"/>
              <a:buFont typeface="Arial"/>
              <a:buChar char="•"/>
              <a:defRPr b="1" i="0" sz="143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228600" lvl="1" marL="914400" marR="0" rtl="0" algn="l">
              <a:lnSpc>
                <a:spcPct val="169510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1430"/>
              <a:buFont typeface="Arial"/>
              <a:buNone/>
              <a:defRPr b="1" i="0" sz="143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ёмный — заголовок и изображение">
  <p:cSld name="Тёмный — заголовок и изображение">
    <p:bg>
      <p:bgPr>
        <a:solidFill>
          <a:srgbClr val="404C4F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40"/>
          <p:cNvPicPr preferRelativeResize="0"/>
          <p:nvPr/>
        </p:nvPicPr>
        <p:blipFill rotWithShape="1">
          <a:blip r:embed="rId2">
            <a:alphaModFix/>
          </a:blip>
          <a:srcRect b="92" l="0" r="0" t="0"/>
          <a:stretch/>
        </p:blipFill>
        <p:spPr>
          <a:xfrm>
            <a:off x="0" y="-4680"/>
            <a:ext cx="571320" cy="514332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40"/>
          <p:cNvSpPr/>
          <p:nvPr/>
        </p:nvSpPr>
        <p:spPr>
          <a:xfrm>
            <a:off x="952560" y="571680"/>
            <a:ext cx="5219280" cy="83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84" name="Google Shape;84;p40"/>
          <p:cNvSpPr txBox="1"/>
          <p:nvPr>
            <p:ph type="title"/>
          </p:nvPr>
        </p:nvSpPr>
        <p:spPr>
          <a:xfrm>
            <a:off x="952560" y="571680"/>
            <a:ext cx="5219280" cy="837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2850"/>
              <a:buFont typeface="Manrope"/>
              <a:buNone/>
              <a:defRPr b="1" i="0" sz="2850" u="none" cap="none" strike="noStrike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5" name="Google Shape;85;p40"/>
          <p:cNvSpPr txBox="1"/>
          <p:nvPr>
            <p:ph idx="1" type="body"/>
          </p:nvPr>
        </p:nvSpPr>
        <p:spPr>
          <a:xfrm>
            <a:off x="952560" y="1790640"/>
            <a:ext cx="7905240" cy="2999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342900" lvl="0" marL="457200" marR="0" rtl="0" algn="l">
              <a:lnSpc>
                <a:spcPct val="94166"/>
              </a:lnSpc>
              <a:spcBef>
                <a:spcPts val="601"/>
              </a:spcBef>
              <a:spcAft>
                <a:spcPts val="0"/>
              </a:spcAft>
              <a:buClr>
                <a:srgbClr val="0A0C07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14325" lvl="1" marL="914400" marR="0" rtl="0" algn="l">
              <a:lnSpc>
                <a:spcPct val="94166"/>
              </a:lnSpc>
              <a:spcBef>
                <a:spcPts val="1134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80035" lvl="2" marL="1371600" marR="0" rtl="0" algn="l">
              <a:lnSpc>
                <a:spcPct val="94166"/>
              </a:lnSpc>
              <a:spcBef>
                <a:spcPts val="850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14325" lvl="3" marL="1828800" marR="0" rtl="0" algn="l">
              <a:lnSpc>
                <a:spcPct val="94166"/>
              </a:lnSpc>
              <a:spcBef>
                <a:spcPts val="567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Noto Sans Symbols"/>
              <a:buChar char="−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80035" lvl="4" marL="22860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80035" lvl="5" marL="27432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280035" lvl="6" marL="3200400" marR="0" rtl="0" algn="l">
              <a:lnSpc>
                <a:spcPct val="94166"/>
              </a:lnSpc>
              <a:spcBef>
                <a:spcPts val="283"/>
              </a:spcBef>
              <a:spcAft>
                <a:spcPts val="0"/>
              </a:spcAft>
              <a:buClr>
                <a:srgbClr val="FFFFFF"/>
              </a:buClr>
              <a:buSzPts val="810"/>
              <a:buFont typeface="Noto Sans Symbols"/>
              <a:buChar char="●"/>
              <a:defRPr b="1" i="0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18" Type="http://schemas.openxmlformats.org/officeDocument/2006/relationships/theme" Target="../theme/theme2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image" Target="../media/image9.png"/><Relationship Id="rId6" Type="http://schemas.openxmlformats.org/officeDocument/2006/relationships/image" Target="../media/image5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7.png"/><Relationship Id="rId4" Type="http://schemas.openxmlformats.org/officeDocument/2006/relationships/image" Target="../media/image3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Relationship Id="rId4" Type="http://schemas.openxmlformats.org/officeDocument/2006/relationships/image" Target="../media/image36.png"/><Relationship Id="rId5" Type="http://schemas.openxmlformats.org/officeDocument/2006/relationships/image" Target="../media/image35.png"/><Relationship Id="rId6" Type="http://schemas.openxmlformats.org/officeDocument/2006/relationships/image" Target="../media/image4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9.png"/><Relationship Id="rId4" Type="http://schemas.openxmlformats.org/officeDocument/2006/relationships/image" Target="../media/image3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2.png"/><Relationship Id="rId4" Type="http://schemas.openxmlformats.org/officeDocument/2006/relationships/image" Target="../media/image4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1.png"/><Relationship Id="rId4" Type="http://schemas.openxmlformats.org/officeDocument/2006/relationships/image" Target="../media/image40.png"/><Relationship Id="rId5" Type="http://schemas.openxmlformats.org/officeDocument/2006/relationships/image" Target="../media/image4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6.png"/><Relationship Id="rId4" Type="http://schemas.openxmlformats.org/officeDocument/2006/relationships/image" Target="../media/image4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.png"/><Relationship Id="rId4" Type="http://schemas.openxmlformats.org/officeDocument/2006/relationships/image" Target="../media/image5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6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6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9.pn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17.png"/><Relationship Id="rId10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12.png"/><Relationship Id="rId9" Type="http://schemas.openxmlformats.org/officeDocument/2006/relationships/image" Target="../media/image15.png"/><Relationship Id="rId5" Type="http://schemas.openxmlformats.org/officeDocument/2006/relationships/image" Target="../media/image14.png"/><Relationship Id="rId6" Type="http://schemas.openxmlformats.org/officeDocument/2006/relationships/image" Target="../media/image18.png"/><Relationship Id="rId7" Type="http://schemas.openxmlformats.org/officeDocument/2006/relationships/image" Target="../media/image10.png"/><Relationship Id="rId8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3.png"/><Relationship Id="rId4" Type="http://schemas.openxmlformats.org/officeDocument/2006/relationships/image" Target="../media/image21.png"/><Relationship Id="rId5" Type="http://schemas.openxmlformats.org/officeDocument/2006/relationships/image" Target="../media/image34.png"/><Relationship Id="rId6" Type="http://schemas.openxmlformats.org/officeDocument/2006/relationships/image" Target="../media/image26.png"/><Relationship Id="rId7" Type="http://schemas.openxmlformats.org/officeDocument/2006/relationships/image" Target="../media/image2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19.png"/><Relationship Id="rId5" Type="http://schemas.openxmlformats.org/officeDocument/2006/relationships/image" Target="../media/image3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20.png"/><Relationship Id="rId5" Type="http://schemas.openxmlformats.org/officeDocument/2006/relationships/image" Target="../media/image24.png"/><Relationship Id="rId6" Type="http://schemas.openxmlformats.org/officeDocument/2006/relationships/image" Target="../media/image30.png"/><Relationship Id="rId7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9FAFA"/>
        </a:soli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1"/>
          <p:cNvPicPr preferRelativeResize="0"/>
          <p:nvPr/>
        </p:nvPicPr>
        <p:blipFill rotWithShape="1">
          <a:blip r:embed="rId3">
            <a:alphaModFix/>
          </a:blip>
          <a:srcRect b="90" l="0" r="0" t="0"/>
          <a:stretch/>
        </p:blipFill>
        <p:spPr>
          <a:xfrm>
            <a:off x="0" y="-4680"/>
            <a:ext cx="571320" cy="514332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1"/>
          <p:cNvSpPr/>
          <p:nvPr/>
        </p:nvSpPr>
        <p:spPr>
          <a:xfrm>
            <a:off x="952560" y="2119320"/>
            <a:ext cx="3119040" cy="1399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214" name="Google Shape;214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2060" y="2759765"/>
            <a:ext cx="4458599" cy="2226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90875" y="634475"/>
            <a:ext cx="5076027" cy="4226424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"/>
          <p:cNvSpPr/>
          <p:nvPr/>
        </p:nvSpPr>
        <p:spPr>
          <a:xfrm>
            <a:off x="7272000" y="71800"/>
            <a:ext cx="18096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</a:pPr>
            <a:r>
              <a:rPr lang="ru-RU" sz="975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При поддержке</a:t>
            </a:r>
            <a:r>
              <a:rPr b="0" i="0" lang="ru-RU" sz="9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7" name="Google Shape;217;p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396234" y="338500"/>
            <a:ext cx="570666" cy="148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10"/>
          <p:cNvSpPr/>
          <p:nvPr/>
        </p:nvSpPr>
        <p:spPr>
          <a:xfrm>
            <a:off x="952560" y="2090880"/>
            <a:ext cx="3728520" cy="2666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52" name="Google Shape;452;p10"/>
          <p:cNvSpPr/>
          <p:nvPr/>
        </p:nvSpPr>
        <p:spPr>
          <a:xfrm>
            <a:off x="952560" y="2090880"/>
            <a:ext cx="3728520" cy="685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53" name="Google Shape;453;p10"/>
          <p:cNvSpPr/>
          <p:nvPr/>
        </p:nvSpPr>
        <p:spPr>
          <a:xfrm>
            <a:off x="952560" y="2967120"/>
            <a:ext cx="3728520" cy="685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54" name="Google Shape;454;p10"/>
          <p:cNvSpPr/>
          <p:nvPr/>
        </p:nvSpPr>
        <p:spPr>
          <a:xfrm>
            <a:off x="952560" y="3843360"/>
            <a:ext cx="3728520" cy="914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55" name="Google Shape;455;p10"/>
          <p:cNvSpPr/>
          <p:nvPr/>
        </p:nvSpPr>
        <p:spPr>
          <a:xfrm>
            <a:off x="952560" y="871560"/>
            <a:ext cx="3119040" cy="83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56" name="Google Shape;456;p10"/>
          <p:cNvSpPr/>
          <p:nvPr/>
        </p:nvSpPr>
        <p:spPr>
          <a:xfrm>
            <a:off x="749167" y="505433"/>
            <a:ext cx="42858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6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Архитектура фон Неймана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10"/>
          <p:cNvSpPr/>
          <p:nvPr/>
        </p:nvSpPr>
        <p:spPr>
          <a:xfrm>
            <a:off x="816490" y="120450"/>
            <a:ext cx="790500" cy="234000"/>
          </a:xfrm>
          <a:prstGeom prst="roundRect">
            <a:avLst>
              <a:gd fmla="val 436364" name="adj"/>
            </a:avLst>
          </a:prstGeom>
          <a:noFill/>
          <a:ln cap="flat" cmpd="sng" w="41275">
            <a:solidFill>
              <a:srgbClr val="82BC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58" name="Google Shape;458;p10"/>
          <p:cNvSpPr/>
          <p:nvPr/>
        </p:nvSpPr>
        <p:spPr>
          <a:xfrm>
            <a:off x="816490" y="193890"/>
            <a:ext cx="823200" cy="2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5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-RU" sz="1000" u="none" cap="none" strike="noStrike">
                <a:solidFill>
                  <a:schemeClr val="accent1"/>
                </a:solidFill>
                <a:latin typeface="Arial Rounded"/>
                <a:ea typeface="Arial Rounded"/>
                <a:cs typeface="Arial Rounded"/>
                <a:sym typeface="Arial Rounded"/>
              </a:rPr>
              <a:t>1945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9" name="Google Shape;45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560" y="901080"/>
            <a:ext cx="6636600" cy="442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98680" y="34920"/>
            <a:ext cx="3144960" cy="3488760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10"/>
          <p:cNvSpPr/>
          <p:nvPr/>
        </p:nvSpPr>
        <p:spPr>
          <a:xfrm>
            <a:off x="5212800" y="297720"/>
            <a:ext cx="1501560" cy="583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-RU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ДЖОН ФОН НЕЙМАН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Google Shape;46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48001" y="0"/>
            <a:ext cx="4895649" cy="5143325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11"/>
          <p:cNvSpPr/>
          <p:nvPr/>
        </p:nvSpPr>
        <p:spPr>
          <a:xfrm>
            <a:off x="952560" y="2090880"/>
            <a:ext cx="3728520" cy="2666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69" name="Google Shape;469;p11"/>
          <p:cNvSpPr/>
          <p:nvPr/>
        </p:nvSpPr>
        <p:spPr>
          <a:xfrm>
            <a:off x="952560" y="2967120"/>
            <a:ext cx="3728520" cy="685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70" name="Google Shape;470;p11"/>
          <p:cNvSpPr/>
          <p:nvPr/>
        </p:nvSpPr>
        <p:spPr>
          <a:xfrm>
            <a:off x="952560" y="3843360"/>
            <a:ext cx="3728520" cy="914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71" name="Google Shape;471;p11"/>
          <p:cNvSpPr/>
          <p:nvPr/>
        </p:nvSpPr>
        <p:spPr>
          <a:xfrm>
            <a:off x="952560" y="376200"/>
            <a:ext cx="3119040" cy="1333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72" name="Google Shape;472;p11"/>
          <p:cNvSpPr/>
          <p:nvPr/>
        </p:nvSpPr>
        <p:spPr>
          <a:xfrm>
            <a:off x="952560" y="871560"/>
            <a:ext cx="3119040" cy="83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73" name="Google Shape;473;p11"/>
          <p:cNvSpPr/>
          <p:nvPr/>
        </p:nvSpPr>
        <p:spPr>
          <a:xfrm>
            <a:off x="673917" y="479333"/>
            <a:ext cx="42858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6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Может ли машина мыслить?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11"/>
          <p:cNvSpPr/>
          <p:nvPr/>
        </p:nvSpPr>
        <p:spPr>
          <a:xfrm>
            <a:off x="585720" y="68400"/>
            <a:ext cx="790560" cy="234000"/>
          </a:xfrm>
          <a:prstGeom prst="roundRect">
            <a:avLst>
              <a:gd fmla="val 436364" name="adj"/>
            </a:avLst>
          </a:prstGeom>
          <a:noFill/>
          <a:ln cap="flat" cmpd="sng" w="41275">
            <a:solidFill>
              <a:srgbClr val="82BC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75" name="Google Shape;475;p11"/>
          <p:cNvSpPr/>
          <p:nvPr/>
        </p:nvSpPr>
        <p:spPr>
          <a:xfrm>
            <a:off x="585720" y="141840"/>
            <a:ext cx="823320" cy="2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5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-RU" sz="1000" u="none" cap="none" strike="noStrike">
                <a:solidFill>
                  <a:schemeClr val="accent1"/>
                </a:solidFill>
                <a:latin typeface="Arial Rounded"/>
                <a:ea typeface="Arial Rounded"/>
                <a:cs typeface="Arial Rounded"/>
                <a:sym typeface="Arial Rounded"/>
              </a:rPr>
              <a:t>1950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6" name="Google Shape;476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320" y="180"/>
            <a:ext cx="3428640" cy="5143320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11"/>
          <p:cNvSpPr/>
          <p:nvPr/>
        </p:nvSpPr>
        <p:spPr>
          <a:xfrm>
            <a:off x="4947840" y="95400"/>
            <a:ext cx="790560" cy="234000"/>
          </a:xfrm>
          <a:prstGeom prst="roundRect">
            <a:avLst>
              <a:gd fmla="val 436364" name="adj"/>
            </a:avLst>
          </a:prstGeom>
          <a:solidFill>
            <a:srgbClr val="F9FAFA"/>
          </a:solidFill>
          <a:ln cap="flat" cmpd="sng" w="41275">
            <a:solidFill>
              <a:srgbClr val="82BC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78" name="Google Shape;478;p11"/>
          <p:cNvSpPr/>
          <p:nvPr/>
        </p:nvSpPr>
        <p:spPr>
          <a:xfrm>
            <a:off x="4947840" y="168840"/>
            <a:ext cx="823320" cy="2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5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-RU" sz="1000" u="none" cap="none" strike="noStrike">
                <a:solidFill>
                  <a:schemeClr val="accent1"/>
                </a:solidFill>
                <a:latin typeface="Arial Rounded"/>
                <a:ea typeface="Arial Rounded"/>
                <a:cs typeface="Arial Rounded"/>
                <a:sym typeface="Arial Rounded"/>
              </a:rPr>
              <a:t>1980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9" name="Google Shape;479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34880" y="0"/>
            <a:ext cx="3428640" cy="5143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0" name="Google Shape;480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248000" y="425160"/>
            <a:ext cx="1807560" cy="2014560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Google Shape;481;p11"/>
          <p:cNvSpPr/>
          <p:nvPr/>
        </p:nvSpPr>
        <p:spPr>
          <a:xfrm>
            <a:off x="4572000" y="2463400"/>
            <a:ext cx="1271880" cy="583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-RU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ДЖОН СЕРЛ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12"/>
          <p:cNvSpPr/>
          <p:nvPr/>
        </p:nvSpPr>
        <p:spPr>
          <a:xfrm>
            <a:off x="1108975" y="429175"/>
            <a:ext cx="4530000" cy="6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Рождение науки об искусственном </a:t>
            </a:r>
            <a:br>
              <a:rPr b="0" i="0" lang="ru-RU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ru-RU" sz="20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интеллекте. Дартмут, 1956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12"/>
          <p:cNvSpPr/>
          <p:nvPr/>
        </p:nvSpPr>
        <p:spPr>
          <a:xfrm>
            <a:off x="697320" y="85680"/>
            <a:ext cx="790560" cy="234000"/>
          </a:xfrm>
          <a:prstGeom prst="roundRect">
            <a:avLst>
              <a:gd fmla="val 436364" name="adj"/>
            </a:avLst>
          </a:prstGeom>
          <a:solidFill>
            <a:srgbClr val="F9FAFA"/>
          </a:solidFill>
          <a:ln cap="flat" cmpd="sng" w="41275">
            <a:solidFill>
              <a:srgbClr val="82BC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89" name="Google Shape;489;p12"/>
          <p:cNvSpPr/>
          <p:nvPr/>
        </p:nvSpPr>
        <p:spPr>
          <a:xfrm>
            <a:off x="697320" y="159120"/>
            <a:ext cx="823320" cy="2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5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-RU" sz="1000" u="none" cap="none" strike="noStrike">
                <a:solidFill>
                  <a:schemeClr val="accent1"/>
                </a:solidFill>
                <a:latin typeface="Arial Rounded"/>
                <a:ea typeface="Arial Rounded"/>
                <a:cs typeface="Arial Rounded"/>
                <a:sym typeface="Arial Rounded"/>
              </a:rPr>
              <a:t>1956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0" name="Google Shape;49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8980" y="639720"/>
            <a:ext cx="7772040" cy="4369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53600" y="202680"/>
            <a:ext cx="1146600" cy="1146600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12"/>
          <p:cNvSpPr/>
          <p:nvPr/>
        </p:nvSpPr>
        <p:spPr>
          <a:xfrm>
            <a:off x="342000" y="1334160"/>
            <a:ext cx="1501560" cy="583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-RU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ДЖОН МАККАРТИ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13"/>
          <p:cNvSpPr/>
          <p:nvPr/>
        </p:nvSpPr>
        <p:spPr>
          <a:xfrm>
            <a:off x="952560" y="2090880"/>
            <a:ext cx="3728520" cy="2666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99" name="Google Shape;499;p13"/>
          <p:cNvSpPr/>
          <p:nvPr/>
        </p:nvSpPr>
        <p:spPr>
          <a:xfrm>
            <a:off x="952560" y="2090880"/>
            <a:ext cx="3728520" cy="685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00" name="Google Shape;500;p13"/>
          <p:cNvSpPr/>
          <p:nvPr/>
        </p:nvSpPr>
        <p:spPr>
          <a:xfrm>
            <a:off x="952560" y="2967120"/>
            <a:ext cx="3728520" cy="685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01" name="Google Shape;501;p13"/>
          <p:cNvSpPr/>
          <p:nvPr/>
        </p:nvSpPr>
        <p:spPr>
          <a:xfrm>
            <a:off x="952560" y="3843360"/>
            <a:ext cx="3728520" cy="914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02" name="Google Shape;502;p13"/>
          <p:cNvSpPr/>
          <p:nvPr/>
        </p:nvSpPr>
        <p:spPr>
          <a:xfrm>
            <a:off x="952560" y="376200"/>
            <a:ext cx="3119040" cy="1333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03" name="Google Shape;503;p13"/>
          <p:cNvSpPr/>
          <p:nvPr/>
        </p:nvSpPr>
        <p:spPr>
          <a:xfrm>
            <a:off x="952560" y="871560"/>
            <a:ext cx="3119040" cy="83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04" name="Google Shape;504;p13"/>
          <p:cNvSpPr/>
          <p:nvPr/>
        </p:nvSpPr>
        <p:spPr>
          <a:xfrm>
            <a:off x="1036955" y="376210"/>
            <a:ext cx="5253600" cy="8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Персептрон</a:t>
            </a:r>
            <a:r>
              <a:rPr b="0" i="0" lang="ru-RU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b="1" i="0" lang="ru-RU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обучаемую модель искусственного нейрона</a:t>
            </a:r>
            <a:r>
              <a:rPr b="0" i="0" lang="ru-RU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. 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5" name="Google Shape;50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4700" y="1099075"/>
            <a:ext cx="6859051" cy="3858176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p13"/>
          <p:cNvSpPr/>
          <p:nvPr/>
        </p:nvSpPr>
        <p:spPr>
          <a:xfrm>
            <a:off x="850830" y="129945"/>
            <a:ext cx="790500" cy="234000"/>
          </a:xfrm>
          <a:prstGeom prst="roundRect">
            <a:avLst>
              <a:gd fmla="val 436364" name="adj"/>
            </a:avLst>
          </a:prstGeom>
          <a:solidFill>
            <a:srgbClr val="F9FAFA"/>
          </a:solidFill>
          <a:ln cap="flat" cmpd="sng" w="41275">
            <a:solidFill>
              <a:srgbClr val="82BC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07" name="Google Shape;507;p13"/>
          <p:cNvSpPr/>
          <p:nvPr/>
        </p:nvSpPr>
        <p:spPr>
          <a:xfrm>
            <a:off x="850830" y="203385"/>
            <a:ext cx="823200" cy="2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5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-RU" sz="1000" u="none" cap="none" strike="noStrike">
                <a:solidFill>
                  <a:schemeClr val="accent1"/>
                </a:solidFill>
                <a:latin typeface="Arial Rounded"/>
                <a:ea typeface="Arial Rounded"/>
                <a:cs typeface="Arial Rounded"/>
                <a:sym typeface="Arial Rounded"/>
              </a:rPr>
              <a:t>1957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8" name="Google Shape;508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38289" y="129950"/>
            <a:ext cx="2016787" cy="1568524"/>
          </a:xfrm>
          <a:prstGeom prst="rect">
            <a:avLst/>
          </a:prstGeom>
          <a:noFill/>
          <a:ln>
            <a:noFill/>
          </a:ln>
        </p:spPr>
      </p:pic>
      <p:sp>
        <p:nvSpPr>
          <p:cNvPr id="509" name="Google Shape;509;p13"/>
          <p:cNvSpPr/>
          <p:nvPr/>
        </p:nvSpPr>
        <p:spPr>
          <a:xfrm>
            <a:off x="7277905" y="1698480"/>
            <a:ext cx="1622100" cy="58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-RU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ФРЭНК РОЗЕНБЛАТТ 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4"/>
          <p:cNvSpPr/>
          <p:nvPr/>
        </p:nvSpPr>
        <p:spPr>
          <a:xfrm>
            <a:off x="952560" y="2090880"/>
            <a:ext cx="3728520" cy="2666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16" name="Google Shape;516;p14"/>
          <p:cNvSpPr/>
          <p:nvPr/>
        </p:nvSpPr>
        <p:spPr>
          <a:xfrm>
            <a:off x="952560" y="2090880"/>
            <a:ext cx="3728520" cy="685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17" name="Google Shape;517;p14"/>
          <p:cNvSpPr/>
          <p:nvPr/>
        </p:nvSpPr>
        <p:spPr>
          <a:xfrm>
            <a:off x="952560" y="2967120"/>
            <a:ext cx="3728520" cy="685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18" name="Google Shape;518;p14"/>
          <p:cNvSpPr/>
          <p:nvPr/>
        </p:nvSpPr>
        <p:spPr>
          <a:xfrm>
            <a:off x="952560" y="3843360"/>
            <a:ext cx="3728520" cy="914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19" name="Google Shape;519;p14"/>
          <p:cNvSpPr/>
          <p:nvPr/>
        </p:nvSpPr>
        <p:spPr>
          <a:xfrm>
            <a:off x="952560" y="376200"/>
            <a:ext cx="3119040" cy="1333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20" name="Google Shape;520;p14"/>
          <p:cNvSpPr/>
          <p:nvPr/>
        </p:nvSpPr>
        <p:spPr>
          <a:xfrm>
            <a:off x="952560" y="871560"/>
            <a:ext cx="3119040" cy="83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21" name="Google Shape;521;p14"/>
          <p:cNvSpPr/>
          <p:nvPr/>
        </p:nvSpPr>
        <p:spPr>
          <a:xfrm>
            <a:off x="709724" y="312025"/>
            <a:ext cx="4977900" cy="8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6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Знания и правила: символьный ИИ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14"/>
          <p:cNvSpPr/>
          <p:nvPr/>
        </p:nvSpPr>
        <p:spPr>
          <a:xfrm>
            <a:off x="571680" y="56520"/>
            <a:ext cx="790560" cy="234000"/>
          </a:xfrm>
          <a:prstGeom prst="roundRect">
            <a:avLst>
              <a:gd fmla="val 436364" name="adj"/>
            </a:avLst>
          </a:prstGeom>
          <a:solidFill>
            <a:srgbClr val="F9FAFA"/>
          </a:solidFill>
          <a:ln cap="flat" cmpd="sng" w="41275">
            <a:solidFill>
              <a:srgbClr val="82BC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23" name="Google Shape;523;p14"/>
          <p:cNvSpPr/>
          <p:nvPr/>
        </p:nvSpPr>
        <p:spPr>
          <a:xfrm>
            <a:off x="571680" y="129960"/>
            <a:ext cx="823320" cy="2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5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-RU" sz="1000" u="none" cap="none" strike="noStrike">
                <a:solidFill>
                  <a:schemeClr val="accent1"/>
                </a:solidFill>
                <a:latin typeface="Arial Rounded"/>
                <a:ea typeface="Arial Rounded"/>
                <a:cs typeface="Arial Rounded"/>
                <a:sym typeface="Arial Rounded"/>
              </a:rPr>
              <a:t>1960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4" name="Google Shape;52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9725" y="1000050"/>
            <a:ext cx="6300200" cy="4199800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14"/>
          <p:cNvSpPr/>
          <p:nvPr/>
        </p:nvSpPr>
        <p:spPr>
          <a:xfrm>
            <a:off x="5549575" y="290875"/>
            <a:ext cx="3119100" cy="879900"/>
          </a:xfrm>
          <a:prstGeom prst="roundRect">
            <a:avLst>
              <a:gd fmla="val 16667" name="adj"/>
            </a:avLst>
          </a:prstGeom>
          <a:solidFill>
            <a:srgbClr val="E7F5CE"/>
          </a:solidFill>
          <a:ln>
            <a:noFill/>
          </a:ln>
          <a:effectLst>
            <a:outerShdw blurRad="6336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Символьная система получает знания от людей, которые заранее записывают факты и правила «если, то»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6" name="Google Shape;526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8100720" y="1499760"/>
            <a:ext cx="1035720" cy="1360800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14"/>
          <p:cNvSpPr/>
          <p:nvPr/>
        </p:nvSpPr>
        <p:spPr>
          <a:xfrm>
            <a:off x="6848640" y="2022840"/>
            <a:ext cx="1501560" cy="645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ru-RU" sz="16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Джозеф Вейценбаум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8" name="Google Shape;528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43920" y="2943720"/>
            <a:ext cx="934560" cy="879840"/>
          </a:xfrm>
          <a:prstGeom prst="rect">
            <a:avLst/>
          </a:prstGeom>
          <a:noFill/>
          <a:ln>
            <a:noFill/>
          </a:ln>
        </p:spPr>
      </p:pic>
      <p:sp>
        <p:nvSpPr>
          <p:cNvPr id="529" name="Google Shape;529;p14"/>
          <p:cNvSpPr/>
          <p:nvPr/>
        </p:nvSpPr>
        <p:spPr>
          <a:xfrm>
            <a:off x="6858720" y="3060720"/>
            <a:ext cx="1501560" cy="645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ru-RU" sz="16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Эдвард Шортлифф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4C4F"/>
        </a:solidFill>
      </p:bgPr>
    </p:bg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15"/>
          <p:cNvSpPr/>
          <p:nvPr/>
        </p:nvSpPr>
        <p:spPr>
          <a:xfrm>
            <a:off x="860245" y="272219"/>
            <a:ext cx="70524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Правил оказывается недостаточно: «зимы ИИ» </a:t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6" name="Google Shape;53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57840" y="0"/>
            <a:ext cx="4285800" cy="5143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5075" y="964400"/>
            <a:ext cx="8194776" cy="3557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6"/>
          <p:cNvSpPr/>
          <p:nvPr/>
        </p:nvSpPr>
        <p:spPr>
          <a:xfrm>
            <a:off x="952560" y="376200"/>
            <a:ext cx="3119040" cy="1333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44" name="Google Shape;544;p16"/>
          <p:cNvSpPr/>
          <p:nvPr/>
        </p:nvSpPr>
        <p:spPr>
          <a:xfrm>
            <a:off x="952560" y="871560"/>
            <a:ext cx="3119040" cy="83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45" name="Google Shape;545;p16"/>
          <p:cNvSpPr/>
          <p:nvPr/>
        </p:nvSpPr>
        <p:spPr>
          <a:xfrm>
            <a:off x="952555" y="372600"/>
            <a:ext cx="4285800" cy="45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6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Машина учится на данных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6" name="Google Shape;54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6774" y="535524"/>
            <a:ext cx="7823025" cy="4397926"/>
          </a:xfrm>
          <a:prstGeom prst="rect">
            <a:avLst/>
          </a:prstGeom>
          <a:noFill/>
          <a:ln>
            <a:noFill/>
          </a:ln>
        </p:spPr>
      </p:pic>
      <p:sp>
        <p:nvSpPr>
          <p:cNvPr id="547" name="Google Shape;547;p16"/>
          <p:cNvSpPr/>
          <p:nvPr/>
        </p:nvSpPr>
        <p:spPr>
          <a:xfrm>
            <a:off x="742322" y="117000"/>
            <a:ext cx="509700" cy="207000"/>
          </a:xfrm>
          <a:prstGeom prst="roundRect">
            <a:avLst>
              <a:gd fmla="val 436364" name="adj"/>
            </a:avLst>
          </a:prstGeom>
          <a:solidFill>
            <a:srgbClr val="F9FAFA"/>
          </a:solidFill>
          <a:ln cap="flat" cmpd="sng" w="41275">
            <a:solidFill>
              <a:srgbClr val="82BC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48" name="Google Shape;548;p16"/>
          <p:cNvSpPr/>
          <p:nvPr/>
        </p:nvSpPr>
        <p:spPr>
          <a:xfrm>
            <a:off x="571680" y="186120"/>
            <a:ext cx="823320" cy="2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5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-RU" sz="1000" u="none" cap="none" strike="noStrike">
                <a:solidFill>
                  <a:schemeClr val="accent1"/>
                </a:solidFill>
                <a:latin typeface="Arial Rounded"/>
                <a:ea typeface="Arial Rounded"/>
                <a:cs typeface="Arial Rounded"/>
                <a:sym typeface="Arial Rounded"/>
              </a:rPr>
              <a:t>1960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17"/>
          <p:cNvSpPr/>
          <p:nvPr/>
        </p:nvSpPr>
        <p:spPr>
          <a:xfrm>
            <a:off x="876230" y="365663"/>
            <a:ext cx="5509800" cy="31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6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Deep Blue: мастер одной задачи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5" name="Google Shape;55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23075" y="715850"/>
            <a:ext cx="7253550" cy="4077675"/>
          </a:xfrm>
          <a:prstGeom prst="rect">
            <a:avLst/>
          </a:prstGeom>
          <a:noFill/>
          <a:ln>
            <a:noFill/>
          </a:ln>
        </p:spPr>
      </p:pic>
      <p:sp>
        <p:nvSpPr>
          <p:cNvPr id="556" name="Google Shape;556;p17"/>
          <p:cNvSpPr/>
          <p:nvPr/>
        </p:nvSpPr>
        <p:spPr>
          <a:xfrm>
            <a:off x="742320" y="60480"/>
            <a:ext cx="735120" cy="207000"/>
          </a:xfrm>
          <a:prstGeom prst="roundRect">
            <a:avLst>
              <a:gd fmla="val 436364" name="adj"/>
            </a:avLst>
          </a:prstGeom>
          <a:solidFill>
            <a:srgbClr val="F9FAFA"/>
          </a:solidFill>
          <a:ln cap="flat" cmpd="sng" w="41275">
            <a:solidFill>
              <a:srgbClr val="82BC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57" name="Google Shape;557;p17"/>
          <p:cNvSpPr/>
          <p:nvPr/>
        </p:nvSpPr>
        <p:spPr>
          <a:xfrm>
            <a:off x="698400" y="126360"/>
            <a:ext cx="823320" cy="2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5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-RU" sz="1000" u="none" cap="none" strike="noStrike">
                <a:solidFill>
                  <a:schemeClr val="accent1"/>
                </a:solidFill>
                <a:latin typeface="Arial Rounded"/>
                <a:ea typeface="Arial Rounded"/>
                <a:cs typeface="Arial Rounded"/>
                <a:sym typeface="Arial Rounded"/>
              </a:rPr>
              <a:t>1997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18"/>
          <p:cNvSpPr/>
          <p:nvPr/>
        </p:nvSpPr>
        <p:spPr>
          <a:xfrm>
            <a:off x="876230" y="310895"/>
            <a:ext cx="6233100" cy="53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6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Нейронные сети</a:t>
            </a:r>
            <a:br>
              <a:rPr b="0" i="0" lang="ru-RU" sz="20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</a:b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4" name="Google Shape;56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586080"/>
            <a:ext cx="7772040" cy="4369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19"/>
          <p:cNvSpPr/>
          <p:nvPr/>
        </p:nvSpPr>
        <p:spPr>
          <a:xfrm>
            <a:off x="698399" y="267475"/>
            <a:ext cx="6729000" cy="72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Глубокое машинное обучение и проект </a:t>
            </a:r>
            <a:r>
              <a:rPr b="1" i="0" lang="ru-RU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AlexNet</a:t>
            </a:r>
            <a:r>
              <a:rPr b="0" i="0" lang="ru-RU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19"/>
          <p:cNvSpPr/>
          <p:nvPr/>
        </p:nvSpPr>
        <p:spPr>
          <a:xfrm>
            <a:off x="742320" y="60480"/>
            <a:ext cx="735000" cy="207000"/>
          </a:xfrm>
          <a:prstGeom prst="roundRect">
            <a:avLst>
              <a:gd fmla="val 436364" name="adj"/>
            </a:avLst>
          </a:prstGeom>
          <a:solidFill>
            <a:srgbClr val="F9FAFA"/>
          </a:solidFill>
          <a:ln cap="flat" cmpd="sng" w="41275">
            <a:solidFill>
              <a:srgbClr val="82BC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72" name="Google Shape;572;p19"/>
          <p:cNvSpPr/>
          <p:nvPr/>
        </p:nvSpPr>
        <p:spPr>
          <a:xfrm>
            <a:off x="698400" y="126360"/>
            <a:ext cx="823200" cy="2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5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-RU" sz="1000" u="none" cap="none" strike="noStrike">
                <a:solidFill>
                  <a:schemeClr val="accent1"/>
                </a:solidFill>
                <a:latin typeface="Arial Rounded"/>
                <a:ea typeface="Arial Rounded"/>
                <a:cs typeface="Arial Rounded"/>
                <a:sym typeface="Arial Rounded"/>
              </a:rPr>
              <a:t>2012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3" name="Google Shape;57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0280" y="806760"/>
            <a:ext cx="7772041" cy="4369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7200" y="431425"/>
            <a:ext cx="7896626" cy="4441351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"/>
          <p:cNvSpPr/>
          <p:nvPr/>
        </p:nvSpPr>
        <p:spPr>
          <a:xfrm>
            <a:off x="833570" y="141120"/>
            <a:ext cx="7327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Мечта об искусственном помощнике:</a:t>
            </a:r>
            <a:br>
              <a:rPr b="0" i="0" lang="ru-RU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ru-RU" sz="20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бронзовый автоматон Талос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2"/>
          <p:cNvSpPr/>
          <p:nvPr/>
        </p:nvSpPr>
        <p:spPr>
          <a:xfrm>
            <a:off x="707625" y="1145575"/>
            <a:ext cx="4858800" cy="1468500"/>
          </a:xfrm>
          <a:prstGeom prst="roundRect">
            <a:avLst>
              <a:gd fmla="val 16667" name="adj"/>
            </a:avLst>
          </a:prstGeom>
          <a:solidFill>
            <a:srgbClr val="E7F5CE"/>
          </a:solidFill>
          <a:ln>
            <a:noFill/>
          </a:ln>
          <a:effectLst>
            <a:outerShdw blurRad="6336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26" name="Google Shape;226;p2"/>
          <p:cNvSpPr/>
          <p:nvPr/>
        </p:nvSpPr>
        <p:spPr>
          <a:xfrm>
            <a:off x="804815" y="1252080"/>
            <a:ext cx="4664400" cy="13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Талос не реальная машина и, конечно, не искусственный интеллект. Но в таком образе уже есть важная идея: </a:t>
            </a:r>
            <a:r>
              <a:rPr b="1" i="0" lang="ru-RU" sz="14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человек создает искусственного помощника</a:t>
            </a:r>
            <a:r>
              <a:rPr b="0" i="0" lang="ru-RU" sz="14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, дает ему цель, ставит задачи, а тот самостоятельно выполняет действие.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20"/>
          <p:cNvSpPr/>
          <p:nvPr/>
        </p:nvSpPr>
        <p:spPr>
          <a:xfrm>
            <a:off x="842380" y="308520"/>
            <a:ext cx="5233800" cy="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6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Структура искусственного интеллекта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0" name="Google Shape;58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1640" y="682200"/>
            <a:ext cx="7772040" cy="4369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21"/>
          <p:cNvSpPr/>
          <p:nvPr/>
        </p:nvSpPr>
        <p:spPr>
          <a:xfrm>
            <a:off x="742330" y="333360"/>
            <a:ext cx="47976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6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AlphaGo учится стратегии 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7" name="Google Shape;58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57840" y="0"/>
            <a:ext cx="4285800" cy="5143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680" y="727200"/>
            <a:ext cx="7772040" cy="4369320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p21"/>
          <p:cNvSpPr/>
          <p:nvPr/>
        </p:nvSpPr>
        <p:spPr>
          <a:xfrm>
            <a:off x="742325" y="60474"/>
            <a:ext cx="735000" cy="273000"/>
          </a:xfrm>
          <a:prstGeom prst="roundRect">
            <a:avLst>
              <a:gd fmla="val 436364" name="adj"/>
            </a:avLst>
          </a:prstGeom>
          <a:solidFill>
            <a:srgbClr val="F9FAFA"/>
          </a:solidFill>
          <a:ln cap="flat" cmpd="sng" w="41275">
            <a:solidFill>
              <a:srgbClr val="82BC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90" name="Google Shape;590;p21"/>
          <p:cNvSpPr/>
          <p:nvPr/>
        </p:nvSpPr>
        <p:spPr>
          <a:xfrm>
            <a:off x="698400" y="126360"/>
            <a:ext cx="823200" cy="2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5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-RU" sz="1000" u="none" cap="none" strike="noStrike">
                <a:solidFill>
                  <a:schemeClr val="accent1"/>
                </a:solidFill>
                <a:latin typeface="Arial Rounded"/>
                <a:ea typeface="Arial Rounded"/>
                <a:cs typeface="Arial Rounded"/>
                <a:sym typeface="Arial Rounded"/>
              </a:rPr>
              <a:t>2016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22"/>
          <p:cNvSpPr/>
          <p:nvPr/>
        </p:nvSpPr>
        <p:spPr>
          <a:xfrm>
            <a:off x="800280" y="235790"/>
            <a:ext cx="60948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6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Transformer работает с контекстом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7" name="Google Shape;597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0280" y="639360"/>
            <a:ext cx="7772040" cy="4369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23"/>
          <p:cNvSpPr/>
          <p:nvPr/>
        </p:nvSpPr>
        <p:spPr>
          <a:xfrm>
            <a:off x="766792" y="129790"/>
            <a:ext cx="7610400" cy="59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6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Генеративный и негенеративный искусственный интеллект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4" name="Google Shape;60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7450" y="725002"/>
            <a:ext cx="7610401" cy="43513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24"/>
          <p:cNvSpPr/>
          <p:nvPr/>
        </p:nvSpPr>
        <p:spPr>
          <a:xfrm>
            <a:off x="969280" y="329760"/>
            <a:ext cx="4285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6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ИИ-агенты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1" name="Google Shape;611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9924" y="1082826"/>
            <a:ext cx="8097625" cy="336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25"/>
          <p:cNvSpPr/>
          <p:nvPr/>
        </p:nvSpPr>
        <p:spPr>
          <a:xfrm>
            <a:off x="952560" y="376200"/>
            <a:ext cx="3119040" cy="1333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18" name="Google Shape;618;p25"/>
          <p:cNvSpPr/>
          <p:nvPr/>
        </p:nvSpPr>
        <p:spPr>
          <a:xfrm>
            <a:off x="952560" y="871560"/>
            <a:ext cx="3119040" cy="83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19" name="Google Shape;619;p25"/>
          <p:cNvSpPr/>
          <p:nvPr/>
        </p:nvSpPr>
        <p:spPr>
          <a:xfrm>
            <a:off x="656280" y="197660"/>
            <a:ext cx="3119100" cy="32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6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Воплощенный ИИ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0" name="Google Shape;620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6664" y="623525"/>
            <a:ext cx="8230673" cy="411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26"/>
          <p:cNvSpPr/>
          <p:nvPr/>
        </p:nvSpPr>
        <p:spPr>
          <a:xfrm>
            <a:off x="952560" y="571680"/>
            <a:ext cx="8000640" cy="1238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27" name="Google Shape;627;p26"/>
          <p:cNvSpPr/>
          <p:nvPr/>
        </p:nvSpPr>
        <p:spPr>
          <a:xfrm>
            <a:off x="952555" y="210610"/>
            <a:ext cx="4847700" cy="41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6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Что такое искусственный интеллект?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8" name="Google Shape;628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1450" y="680050"/>
            <a:ext cx="8075075" cy="4033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27"/>
          <p:cNvSpPr/>
          <p:nvPr/>
        </p:nvSpPr>
        <p:spPr>
          <a:xfrm>
            <a:off x="884704" y="276480"/>
            <a:ext cx="6054900" cy="33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6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Сильный и слабый искусственный интеллект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5" name="Google Shape;635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3150" y="793800"/>
            <a:ext cx="8025727" cy="4008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28"/>
          <p:cNvSpPr/>
          <p:nvPr/>
        </p:nvSpPr>
        <p:spPr>
          <a:xfrm>
            <a:off x="791990" y="180525"/>
            <a:ext cx="42858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6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Этика искусственного интеллекта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2" name="Google Shape;642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5501" y="502025"/>
            <a:ext cx="7776451" cy="4371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29"/>
          <p:cNvSpPr/>
          <p:nvPr/>
        </p:nvSpPr>
        <p:spPr>
          <a:xfrm>
            <a:off x="901604" y="335885"/>
            <a:ext cx="5033400" cy="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6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Искусственный интеллект сегодня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9" name="Google Shape;649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7909" y="408970"/>
            <a:ext cx="8412839" cy="4729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23000" y="0"/>
            <a:ext cx="4220640" cy="514332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3"/>
          <p:cNvSpPr/>
          <p:nvPr/>
        </p:nvSpPr>
        <p:spPr>
          <a:xfrm>
            <a:off x="952560" y="2090880"/>
            <a:ext cx="3728520" cy="2666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34" name="Google Shape;234;p3"/>
          <p:cNvSpPr/>
          <p:nvPr/>
        </p:nvSpPr>
        <p:spPr>
          <a:xfrm>
            <a:off x="889417" y="1284490"/>
            <a:ext cx="3728400" cy="68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35" name="Google Shape;235;p3"/>
          <p:cNvSpPr/>
          <p:nvPr/>
        </p:nvSpPr>
        <p:spPr>
          <a:xfrm>
            <a:off x="952560" y="2967120"/>
            <a:ext cx="3728520" cy="685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36" name="Google Shape;236;p3"/>
          <p:cNvSpPr/>
          <p:nvPr/>
        </p:nvSpPr>
        <p:spPr>
          <a:xfrm>
            <a:off x="952560" y="3843360"/>
            <a:ext cx="3728520" cy="914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37" name="Google Shape;237;p3"/>
          <p:cNvSpPr/>
          <p:nvPr/>
        </p:nvSpPr>
        <p:spPr>
          <a:xfrm>
            <a:off x="701645" y="132515"/>
            <a:ext cx="1501500" cy="221100"/>
          </a:xfrm>
          <a:prstGeom prst="roundRect">
            <a:avLst>
              <a:gd fmla="val 436364" name="adj"/>
            </a:avLst>
          </a:prstGeom>
          <a:noFill/>
          <a:ln cap="flat" cmpd="sng" w="41275">
            <a:solidFill>
              <a:srgbClr val="82BC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38" name="Google Shape;238;p3"/>
          <p:cNvSpPr/>
          <p:nvPr/>
        </p:nvSpPr>
        <p:spPr>
          <a:xfrm>
            <a:off x="765005" y="195515"/>
            <a:ext cx="1405200" cy="1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5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-RU" sz="1000" u="none" cap="none" strike="noStrike">
                <a:solidFill>
                  <a:srgbClr val="82BC25"/>
                </a:solidFill>
                <a:latin typeface="Arial"/>
                <a:ea typeface="Arial"/>
                <a:cs typeface="Arial"/>
                <a:sym typeface="Arial"/>
              </a:rPr>
              <a:t>IV век до нашей эры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3"/>
          <p:cNvSpPr/>
          <p:nvPr/>
        </p:nvSpPr>
        <p:spPr>
          <a:xfrm>
            <a:off x="663483" y="224655"/>
            <a:ext cx="4383000" cy="59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6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Логика задает правила суждения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3"/>
          <p:cNvSpPr/>
          <p:nvPr/>
        </p:nvSpPr>
        <p:spPr>
          <a:xfrm>
            <a:off x="628560" y="1866960"/>
            <a:ext cx="294840" cy="299520"/>
          </a:xfrm>
          <a:prstGeom prst="roundRect">
            <a:avLst>
              <a:gd fmla="val 230400" name="adj"/>
            </a:avLst>
          </a:prstGeom>
          <a:solidFill>
            <a:srgbClr val="82BC25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41" name="Google Shape;241;p3"/>
          <p:cNvSpPr/>
          <p:nvPr/>
        </p:nvSpPr>
        <p:spPr>
          <a:xfrm>
            <a:off x="628560" y="1938600"/>
            <a:ext cx="294840" cy="204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59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ru-RU" sz="1200" u="none" cap="none" strike="noStrike">
                <a:solidFill>
                  <a:srgbClr val="FFFFFF"/>
                </a:solidFill>
                <a:latin typeface="Arial Rounded"/>
                <a:ea typeface="Arial Rounded"/>
                <a:cs typeface="Arial Rounded"/>
                <a:sym typeface="Arial Rounded"/>
              </a:rPr>
              <a:t>1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2" name="Google Shape;242;p3"/>
          <p:cNvGrpSpPr/>
          <p:nvPr/>
        </p:nvGrpSpPr>
        <p:grpSpPr>
          <a:xfrm>
            <a:off x="876393" y="848906"/>
            <a:ext cx="3488464" cy="604080"/>
            <a:chOff x="621720" y="730440"/>
            <a:chExt cx="4301436" cy="604080"/>
          </a:xfrm>
        </p:grpSpPr>
        <p:sp>
          <p:nvSpPr>
            <p:cNvPr id="243" name="Google Shape;243;p3"/>
            <p:cNvSpPr/>
            <p:nvPr/>
          </p:nvSpPr>
          <p:spPr>
            <a:xfrm>
              <a:off x="621720" y="730440"/>
              <a:ext cx="4231800" cy="604080"/>
            </a:xfrm>
            <a:prstGeom prst="roundRect">
              <a:avLst>
                <a:gd fmla="val 16667" name="adj"/>
              </a:avLst>
            </a:prstGeom>
            <a:solidFill>
              <a:srgbClr val="E7F5CE"/>
            </a:solidFill>
            <a:ln>
              <a:noFill/>
            </a:ln>
            <a:effectLst>
              <a:outerShdw blurRad="6336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667956" y="771162"/>
              <a:ext cx="4255200" cy="522600"/>
            </a:xfrm>
            <a:prstGeom prst="rect">
              <a:avLst/>
            </a:prstGeom>
            <a:noFill/>
            <a:ln>
              <a:noFill/>
            </a:ln>
            <a:effectLst>
              <a:outerShdw sx="1000" rotWithShape="0" algn="ctr" dist="50760" sy="1000">
                <a:srgbClr val="000000"/>
              </a:outerShdw>
            </a:effectLst>
          </p:spPr>
          <p:txBody>
            <a:bodyPr anchorCtr="0" anchor="t" bIns="45000" lIns="90000" spcFirstLastPara="1" rIns="90000" wrap="square" tIns="450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ru-RU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Рассуждение можно представить </a:t>
              </a:r>
              <a:br>
                <a:rPr b="1" i="0" lang="ru-RU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1" i="0" lang="ru-RU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как систему формальных правил</a:t>
              </a:r>
              <a:r>
                <a:rPr b="1" i="0" lang="ru-RU" sz="1400" u="none" cap="none" strike="noStrike">
                  <a:solidFill>
                    <a:schemeClr val="lt2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5" name="Google Shape;245;p3"/>
          <p:cNvSpPr/>
          <p:nvPr/>
        </p:nvSpPr>
        <p:spPr>
          <a:xfrm>
            <a:off x="621720" y="2317320"/>
            <a:ext cx="294840" cy="299520"/>
          </a:xfrm>
          <a:prstGeom prst="roundRect">
            <a:avLst>
              <a:gd fmla="val 230400" name="adj"/>
            </a:avLst>
          </a:prstGeom>
          <a:solidFill>
            <a:srgbClr val="82BC25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46" name="Google Shape;246;p3"/>
          <p:cNvSpPr/>
          <p:nvPr/>
        </p:nvSpPr>
        <p:spPr>
          <a:xfrm>
            <a:off x="621720" y="2388600"/>
            <a:ext cx="294840" cy="204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59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ru-RU" sz="1200" u="none" cap="none" strike="noStrike">
                <a:solidFill>
                  <a:srgbClr val="FFFFFF"/>
                </a:solidFill>
                <a:latin typeface="Arial Rounded"/>
                <a:ea typeface="Arial Rounded"/>
                <a:cs typeface="Arial Rounded"/>
                <a:sym typeface="Arial Rounded"/>
              </a:rPr>
              <a:t>2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3"/>
          <p:cNvSpPr/>
          <p:nvPr/>
        </p:nvSpPr>
        <p:spPr>
          <a:xfrm>
            <a:off x="632160" y="2763720"/>
            <a:ext cx="294840" cy="299520"/>
          </a:xfrm>
          <a:prstGeom prst="roundRect">
            <a:avLst>
              <a:gd fmla="val 230400" name="adj"/>
            </a:avLst>
          </a:prstGeom>
          <a:solidFill>
            <a:srgbClr val="82BC25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48" name="Google Shape;248;p3"/>
          <p:cNvSpPr/>
          <p:nvPr/>
        </p:nvSpPr>
        <p:spPr>
          <a:xfrm>
            <a:off x="632160" y="2835360"/>
            <a:ext cx="294840" cy="204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59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ru-RU" sz="1200" u="none" cap="none" strike="noStrike">
                <a:solidFill>
                  <a:srgbClr val="FFFFFF"/>
                </a:solidFill>
                <a:latin typeface="Arial Rounded"/>
                <a:ea typeface="Arial Rounded"/>
                <a:cs typeface="Arial Rounded"/>
                <a:sym typeface="Arial Rounded"/>
              </a:rPr>
              <a:t>3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3"/>
          <p:cNvSpPr/>
          <p:nvPr/>
        </p:nvSpPr>
        <p:spPr>
          <a:xfrm>
            <a:off x="916920" y="1865880"/>
            <a:ext cx="2736720" cy="307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Все </a:t>
            </a:r>
            <a:r>
              <a:rPr b="1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</a:t>
            </a:r>
            <a:r>
              <a:rPr b="0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относятся к </a:t>
            </a:r>
            <a:r>
              <a:rPr b="1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3"/>
          <p:cNvSpPr/>
          <p:nvPr/>
        </p:nvSpPr>
        <p:spPr>
          <a:xfrm>
            <a:off x="923760" y="2314800"/>
            <a:ext cx="2736720" cy="307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Все </a:t>
            </a:r>
            <a:r>
              <a:rPr b="1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</a:t>
            </a:r>
            <a:r>
              <a:rPr b="0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относятся к </a:t>
            </a:r>
            <a:r>
              <a:rPr b="1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3"/>
          <p:cNvSpPr/>
          <p:nvPr/>
        </p:nvSpPr>
        <p:spPr>
          <a:xfrm>
            <a:off x="909000" y="2761920"/>
            <a:ext cx="2736720" cy="307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Значит все </a:t>
            </a:r>
            <a:r>
              <a:rPr b="1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</a:t>
            </a:r>
            <a:r>
              <a:rPr b="0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относятся к  </a:t>
            </a:r>
            <a:r>
              <a:rPr b="1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3"/>
          <p:cNvSpPr/>
          <p:nvPr/>
        </p:nvSpPr>
        <p:spPr>
          <a:xfrm>
            <a:off x="642960" y="3826440"/>
            <a:ext cx="294840" cy="299520"/>
          </a:xfrm>
          <a:prstGeom prst="roundRect">
            <a:avLst>
              <a:gd fmla="val 230400" name="adj"/>
            </a:avLst>
          </a:prstGeom>
          <a:solidFill>
            <a:srgbClr val="82BC25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53" name="Google Shape;253;p3"/>
          <p:cNvSpPr/>
          <p:nvPr/>
        </p:nvSpPr>
        <p:spPr>
          <a:xfrm>
            <a:off x="642960" y="3897720"/>
            <a:ext cx="294840" cy="204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59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ru-RU" sz="1200" u="none" cap="none" strike="noStrike">
                <a:solidFill>
                  <a:srgbClr val="FFFFFF"/>
                </a:solidFill>
                <a:latin typeface="Arial Rounded"/>
                <a:ea typeface="Arial Rounded"/>
                <a:cs typeface="Arial Rounded"/>
                <a:sym typeface="Arial Rounded"/>
              </a:rPr>
              <a:t>1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3"/>
          <p:cNvSpPr/>
          <p:nvPr/>
        </p:nvSpPr>
        <p:spPr>
          <a:xfrm>
            <a:off x="635760" y="4276440"/>
            <a:ext cx="294840" cy="299520"/>
          </a:xfrm>
          <a:prstGeom prst="roundRect">
            <a:avLst>
              <a:gd fmla="val 230400" name="adj"/>
            </a:avLst>
          </a:prstGeom>
          <a:solidFill>
            <a:srgbClr val="82BC25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55" name="Google Shape;255;p3"/>
          <p:cNvSpPr/>
          <p:nvPr/>
        </p:nvSpPr>
        <p:spPr>
          <a:xfrm>
            <a:off x="635760" y="4347720"/>
            <a:ext cx="294840" cy="204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59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ru-RU" sz="1200" u="none" cap="none" strike="noStrike">
                <a:solidFill>
                  <a:srgbClr val="FFFFFF"/>
                </a:solidFill>
                <a:latin typeface="Arial Rounded"/>
                <a:ea typeface="Arial Rounded"/>
                <a:cs typeface="Arial Rounded"/>
                <a:sym typeface="Arial Rounded"/>
              </a:rPr>
              <a:t>2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3"/>
          <p:cNvSpPr/>
          <p:nvPr/>
        </p:nvSpPr>
        <p:spPr>
          <a:xfrm>
            <a:off x="646200" y="4691160"/>
            <a:ext cx="294840" cy="299520"/>
          </a:xfrm>
          <a:prstGeom prst="roundRect">
            <a:avLst>
              <a:gd fmla="val 230400" name="adj"/>
            </a:avLst>
          </a:prstGeom>
          <a:solidFill>
            <a:srgbClr val="82BC25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57" name="Google Shape;257;p3"/>
          <p:cNvSpPr/>
          <p:nvPr/>
        </p:nvSpPr>
        <p:spPr>
          <a:xfrm>
            <a:off x="646200" y="4762440"/>
            <a:ext cx="294840" cy="204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59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ru-RU" sz="1200" u="none" cap="none" strike="noStrike">
                <a:solidFill>
                  <a:srgbClr val="FFFFFF"/>
                </a:solidFill>
                <a:latin typeface="Arial Rounded"/>
                <a:ea typeface="Arial Rounded"/>
                <a:cs typeface="Arial Rounded"/>
                <a:sym typeface="Arial Rounded"/>
              </a:rPr>
              <a:t>3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3"/>
          <p:cNvSpPr/>
          <p:nvPr/>
        </p:nvSpPr>
        <p:spPr>
          <a:xfrm>
            <a:off x="952560" y="3724200"/>
            <a:ext cx="4034520" cy="522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Все голосовые помощники </a:t>
            </a:r>
            <a:br>
              <a:rPr b="0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распознают речь и отвечают на вопросы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3"/>
          <p:cNvSpPr/>
          <p:nvPr/>
        </p:nvSpPr>
        <p:spPr>
          <a:xfrm>
            <a:off x="938160" y="4316400"/>
            <a:ext cx="2736720" cy="306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Алиса - голосовой помощник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3"/>
          <p:cNvSpPr/>
          <p:nvPr/>
        </p:nvSpPr>
        <p:spPr>
          <a:xfrm>
            <a:off x="930960" y="4700880"/>
            <a:ext cx="2736720" cy="306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Следовательно, …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3"/>
          <p:cNvSpPr/>
          <p:nvPr/>
        </p:nvSpPr>
        <p:spPr>
          <a:xfrm>
            <a:off x="592715" y="1506245"/>
            <a:ext cx="4321800" cy="30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СХЕМА СИЛЛОГИЗМА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3"/>
          <p:cNvSpPr/>
          <p:nvPr/>
        </p:nvSpPr>
        <p:spPr>
          <a:xfrm>
            <a:off x="578883" y="3338860"/>
            <a:ext cx="4336500" cy="33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ru-RU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ЗАВЕРШИТЕ СИЛЛОГИЗМ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3" name="Google Shape;263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35560" y="180"/>
            <a:ext cx="4115880" cy="5143320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3"/>
          <p:cNvSpPr/>
          <p:nvPr/>
        </p:nvSpPr>
        <p:spPr>
          <a:xfrm rot="-5400000">
            <a:off x="5147470" y="1040852"/>
            <a:ext cx="1598100" cy="33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ru-RU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АРИСТОТЕЛЬ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30"/>
          <p:cNvSpPr/>
          <p:nvPr/>
        </p:nvSpPr>
        <p:spPr>
          <a:xfrm>
            <a:off x="952560" y="571680"/>
            <a:ext cx="8000640" cy="1238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56" name="Google Shape;656;p30"/>
          <p:cNvSpPr/>
          <p:nvPr/>
        </p:nvSpPr>
        <p:spPr>
          <a:xfrm>
            <a:off x="910055" y="362525"/>
            <a:ext cx="4847700" cy="20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6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Умклайдет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7" name="Google Shape;657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2430" y="644945"/>
            <a:ext cx="7772041" cy="4369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57840" y="0"/>
            <a:ext cx="4285800" cy="514332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"/>
          <p:cNvSpPr/>
          <p:nvPr/>
        </p:nvSpPr>
        <p:spPr>
          <a:xfrm>
            <a:off x="952560" y="2090880"/>
            <a:ext cx="3728520" cy="2666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72" name="Google Shape;272;p4"/>
          <p:cNvSpPr/>
          <p:nvPr/>
        </p:nvSpPr>
        <p:spPr>
          <a:xfrm>
            <a:off x="952560" y="2090880"/>
            <a:ext cx="3728520" cy="685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73" name="Google Shape;273;p4"/>
          <p:cNvSpPr/>
          <p:nvPr/>
        </p:nvSpPr>
        <p:spPr>
          <a:xfrm>
            <a:off x="952560" y="3796560"/>
            <a:ext cx="3728520" cy="685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74" name="Google Shape;274;p4"/>
          <p:cNvSpPr/>
          <p:nvPr/>
        </p:nvSpPr>
        <p:spPr>
          <a:xfrm>
            <a:off x="681675" y="297235"/>
            <a:ext cx="4255200" cy="68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Алгоритм превращает решение </a:t>
            </a:r>
            <a:br>
              <a:rPr b="1" i="0" lang="ru-RU" sz="20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ru-RU" sz="20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в точные шаги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4"/>
          <p:cNvSpPr/>
          <p:nvPr/>
        </p:nvSpPr>
        <p:spPr>
          <a:xfrm>
            <a:off x="600120" y="93240"/>
            <a:ext cx="789840" cy="201240"/>
          </a:xfrm>
          <a:prstGeom prst="roundRect">
            <a:avLst>
              <a:gd fmla="val 436364" name="adj"/>
            </a:avLst>
          </a:prstGeom>
          <a:noFill/>
          <a:ln cap="flat" cmpd="sng" w="41275">
            <a:solidFill>
              <a:srgbClr val="82BC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76" name="Google Shape;276;p4"/>
          <p:cNvSpPr/>
          <p:nvPr/>
        </p:nvSpPr>
        <p:spPr>
          <a:xfrm>
            <a:off x="576360" y="148680"/>
            <a:ext cx="813600" cy="247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5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-RU" sz="1000" u="none" cap="none" strike="noStrike">
                <a:solidFill>
                  <a:srgbClr val="82BC25"/>
                </a:solidFill>
                <a:latin typeface="Arial Rounded"/>
                <a:ea typeface="Arial Rounded"/>
                <a:cs typeface="Arial Rounded"/>
                <a:sym typeface="Arial Rounded"/>
              </a:rPr>
              <a:t>IX ВЕК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7" name="Google Shape;277;p4"/>
          <p:cNvGrpSpPr/>
          <p:nvPr/>
        </p:nvGrpSpPr>
        <p:grpSpPr>
          <a:xfrm>
            <a:off x="681667" y="1226275"/>
            <a:ext cx="3728639" cy="621000"/>
            <a:chOff x="600120" y="1352160"/>
            <a:chExt cx="4231800" cy="621000"/>
          </a:xfrm>
        </p:grpSpPr>
        <p:sp>
          <p:nvSpPr>
            <p:cNvPr id="278" name="Google Shape;278;p4"/>
            <p:cNvSpPr/>
            <p:nvPr/>
          </p:nvSpPr>
          <p:spPr>
            <a:xfrm>
              <a:off x="600120" y="1352160"/>
              <a:ext cx="4231800" cy="604080"/>
            </a:xfrm>
            <a:prstGeom prst="roundRect">
              <a:avLst>
                <a:gd fmla="val 16667" name="adj"/>
              </a:avLst>
            </a:prstGeom>
            <a:solidFill>
              <a:srgbClr val="E7F5CE"/>
            </a:solidFill>
            <a:ln>
              <a:noFill/>
            </a:ln>
            <a:effectLst>
              <a:outerShdw blurRad="6336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279" name="Google Shape;279;p4"/>
            <p:cNvSpPr/>
            <p:nvPr/>
          </p:nvSpPr>
          <p:spPr>
            <a:xfrm>
              <a:off x="615222" y="1389960"/>
              <a:ext cx="4098300" cy="583200"/>
            </a:xfrm>
            <a:prstGeom prst="rect">
              <a:avLst/>
            </a:prstGeom>
            <a:noFill/>
            <a:ln>
              <a:noFill/>
            </a:ln>
            <a:effectLst>
              <a:outerShdw sx="1000" rotWithShape="0" algn="ctr" dist="50760" sy="1000">
                <a:srgbClr val="000000"/>
              </a:outerShdw>
            </a:effectLst>
          </p:spPr>
          <p:txBody>
            <a:bodyPr anchorCtr="0" anchor="t" bIns="45000" lIns="90000" spcFirstLastPara="1" rIns="90000" wrap="square" tIns="450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ru-RU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Алгоритм – </a:t>
              </a:r>
              <a:r>
                <a:rPr b="0" i="0" lang="ru-RU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точная последовательность действия, ведущая к результату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80" name="Google Shape;280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24040" y="-81720"/>
            <a:ext cx="4115880" cy="514332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4"/>
          <p:cNvSpPr/>
          <p:nvPr/>
        </p:nvSpPr>
        <p:spPr>
          <a:xfrm>
            <a:off x="591840" y="3074040"/>
            <a:ext cx="4265640" cy="33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ru-RU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ПРИВЕДИТЕ СВОЙ ПРИМЕР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2" name="Google Shape;282;p4"/>
          <p:cNvGrpSpPr/>
          <p:nvPr/>
        </p:nvGrpSpPr>
        <p:grpSpPr>
          <a:xfrm>
            <a:off x="1935720" y="3517920"/>
            <a:ext cx="1409400" cy="1309283"/>
            <a:chOff x="1935720" y="3517920"/>
            <a:chExt cx="1409400" cy="1309283"/>
          </a:xfrm>
        </p:grpSpPr>
        <p:sp>
          <p:nvSpPr>
            <p:cNvPr id="283" name="Google Shape;283;p4"/>
            <p:cNvSpPr/>
            <p:nvPr/>
          </p:nvSpPr>
          <p:spPr>
            <a:xfrm>
              <a:off x="1935720" y="4520880"/>
              <a:ext cx="1409400" cy="3063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000" lIns="90000" spcFirstLastPara="1" rIns="90000" wrap="square" tIns="450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ru-RU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ИНСТРУКЦИЯ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4"/>
            <p:cNvSpPr/>
            <p:nvPr/>
          </p:nvSpPr>
          <p:spPr>
            <a:xfrm>
              <a:off x="2185920" y="3517920"/>
              <a:ext cx="914040" cy="914040"/>
            </a:xfrm>
            <a:prstGeom prst="ellipse">
              <a:avLst/>
            </a:prstGeom>
            <a:solidFill>
              <a:srgbClr val="CFEC9E"/>
            </a:solidFill>
            <a:ln>
              <a:noFill/>
            </a:ln>
            <a:effectLst>
              <a:outerShdw blurRad="6336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pic>
          <p:nvPicPr>
            <p:cNvPr id="285" name="Google Shape;285;p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213280" y="3545280"/>
              <a:ext cx="859680" cy="85968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6" name="Google Shape;286;p4"/>
          <p:cNvGrpSpPr/>
          <p:nvPr/>
        </p:nvGrpSpPr>
        <p:grpSpPr>
          <a:xfrm>
            <a:off x="750420" y="3527280"/>
            <a:ext cx="952200" cy="1299423"/>
            <a:chOff x="750420" y="3527280"/>
            <a:chExt cx="952200" cy="1299423"/>
          </a:xfrm>
        </p:grpSpPr>
        <p:sp>
          <p:nvSpPr>
            <p:cNvPr id="287" name="Google Shape;287;p4"/>
            <p:cNvSpPr/>
            <p:nvPr/>
          </p:nvSpPr>
          <p:spPr>
            <a:xfrm>
              <a:off x="750420" y="4520380"/>
              <a:ext cx="952200" cy="3063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000" lIns="90000" spcFirstLastPara="1" rIns="90000" wrap="square" tIns="450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ru-RU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РЕЦЕПТ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4"/>
            <p:cNvSpPr/>
            <p:nvPr/>
          </p:nvSpPr>
          <p:spPr>
            <a:xfrm>
              <a:off x="776160" y="3527280"/>
              <a:ext cx="914040" cy="914040"/>
            </a:xfrm>
            <a:prstGeom prst="ellipse">
              <a:avLst/>
            </a:prstGeom>
            <a:solidFill>
              <a:srgbClr val="CFEC9E"/>
            </a:solidFill>
            <a:ln>
              <a:noFill/>
            </a:ln>
            <a:effectLst>
              <a:outerShdw blurRad="6336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pic>
          <p:nvPicPr>
            <p:cNvPr id="289" name="Google Shape;289;p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30880" y="3550320"/>
              <a:ext cx="859680" cy="85968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0" name="Google Shape;290;p4"/>
          <p:cNvGrpSpPr/>
          <p:nvPr/>
        </p:nvGrpSpPr>
        <p:grpSpPr>
          <a:xfrm>
            <a:off x="3601442" y="3535920"/>
            <a:ext cx="1258560" cy="1283870"/>
            <a:chOff x="3601442" y="3535920"/>
            <a:chExt cx="1258560" cy="1283870"/>
          </a:xfrm>
        </p:grpSpPr>
        <p:sp>
          <p:nvSpPr>
            <p:cNvPr id="291" name="Google Shape;291;p4"/>
            <p:cNvSpPr/>
            <p:nvPr/>
          </p:nvSpPr>
          <p:spPr>
            <a:xfrm>
              <a:off x="3601442" y="4512350"/>
              <a:ext cx="1258560" cy="3074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000" lIns="90000" spcFirstLastPara="1" rIns="90000" wrap="square" tIns="450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ru-RU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МАРШРУТ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4"/>
            <p:cNvSpPr/>
            <p:nvPr/>
          </p:nvSpPr>
          <p:spPr>
            <a:xfrm>
              <a:off x="3715560" y="3535920"/>
              <a:ext cx="914040" cy="914040"/>
            </a:xfrm>
            <a:prstGeom prst="ellipse">
              <a:avLst/>
            </a:prstGeom>
            <a:solidFill>
              <a:srgbClr val="CFEC9E"/>
            </a:solidFill>
            <a:ln>
              <a:noFill/>
            </a:ln>
            <a:effectLst>
              <a:outerShdw blurRad="6336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pic>
          <p:nvPicPr>
            <p:cNvPr id="293" name="Google Shape;293;p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3766320" y="3537720"/>
              <a:ext cx="860400" cy="860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4" name="Google Shape;294;p4"/>
          <p:cNvSpPr/>
          <p:nvPr/>
        </p:nvSpPr>
        <p:spPr>
          <a:xfrm>
            <a:off x="624857" y="2254569"/>
            <a:ext cx="31323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порядок действий можно </a:t>
            </a:r>
            <a:br>
              <a:rPr b="0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представить в виде программы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4"/>
          <p:cNvSpPr/>
          <p:nvPr/>
        </p:nvSpPr>
        <p:spPr>
          <a:xfrm>
            <a:off x="3601440" y="2306169"/>
            <a:ext cx="1225500" cy="309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CFEC9E"/>
          </a:solidFill>
          <a:ln>
            <a:noFill/>
          </a:ln>
          <a:effectLst>
            <a:outerShdw blurRad="6336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296" name="Google Shape;296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087725" y="4920879"/>
            <a:ext cx="1308960" cy="179280"/>
          </a:xfrm>
          <a:prstGeom prst="rect">
            <a:avLst/>
          </a:prstGeom>
          <a:noFill/>
          <a:ln>
            <a:noFill/>
          </a:ln>
          <a:effectLst>
            <a:outerShdw blurRad="6336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297" name="Google Shape;297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357610" y="4875056"/>
            <a:ext cx="983160" cy="192960"/>
          </a:xfrm>
          <a:prstGeom prst="rect">
            <a:avLst/>
          </a:prstGeom>
          <a:noFill/>
          <a:ln>
            <a:noFill/>
          </a:ln>
          <a:effectLst>
            <a:outerShdw blurRad="6336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298" name="Google Shape;298;p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982560" y="3861720"/>
            <a:ext cx="1188720" cy="168480"/>
          </a:xfrm>
          <a:prstGeom prst="rect">
            <a:avLst/>
          </a:prstGeom>
          <a:noFill/>
          <a:ln>
            <a:noFill/>
          </a:ln>
          <a:effectLst>
            <a:outerShdw blurRad="6336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299" name="Google Shape;299;p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489100" y="3799980"/>
            <a:ext cx="816840" cy="192960"/>
          </a:xfrm>
          <a:prstGeom prst="rect">
            <a:avLst/>
          </a:prstGeom>
          <a:noFill/>
          <a:ln>
            <a:noFill/>
          </a:ln>
          <a:effectLst>
            <a:outerShdw blurRad="6336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300" name="Google Shape;300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83040" y="3513600"/>
            <a:ext cx="927720" cy="92772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4"/>
          <p:cNvSpPr/>
          <p:nvPr/>
        </p:nvSpPr>
        <p:spPr>
          <a:xfrm rot="-5400000">
            <a:off x="4421000" y="1085275"/>
            <a:ext cx="2210400" cy="33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ru-RU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АЛЬ-ХОРЕЗМИ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5"/>
          <p:cNvSpPr/>
          <p:nvPr/>
        </p:nvSpPr>
        <p:spPr>
          <a:xfrm>
            <a:off x="648930" y="352448"/>
            <a:ext cx="4255200" cy="68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6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Машина выполняет вычисления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5"/>
          <p:cNvSpPr/>
          <p:nvPr/>
        </p:nvSpPr>
        <p:spPr>
          <a:xfrm>
            <a:off x="653760" y="139320"/>
            <a:ext cx="1115640" cy="226800"/>
          </a:xfrm>
          <a:prstGeom prst="roundRect">
            <a:avLst>
              <a:gd fmla="val 436364" name="adj"/>
            </a:avLst>
          </a:prstGeom>
          <a:noFill/>
          <a:ln cap="flat" cmpd="sng" w="41275">
            <a:solidFill>
              <a:srgbClr val="82BC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09" name="Google Shape;309;p5"/>
          <p:cNvSpPr/>
          <p:nvPr/>
        </p:nvSpPr>
        <p:spPr>
          <a:xfrm>
            <a:off x="649080" y="213480"/>
            <a:ext cx="1115640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5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-RU" sz="1000" u="none" cap="none" strike="noStrike">
                <a:solidFill>
                  <a:schemeClr val="accent1"/>
                </a:solidFill>
                <a:latin typeface="Arial Rounded"/>
                <a:ea typeface="Arial Rounded"/>
                <a:cs typeface="Arial Rounded"/>
                <a:sym typeface="Arial Rounded"/>
              </a:rPr>
              <a:t>XVII </a:t>
            </a:r>
            <a:r>
              <a:rPr b="1" i="0" lang="ru-RU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ВЕК 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0" name="Google Shape;31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37186" y="2790205"/>
            <a:ext cx="2110476" cy="2074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20160" y="4057920"/>
            <a:ext cx="2770920" cy="1084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06675" y="278840"/>
            <a:ext cx="2190976" cy="197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82174" y="499249"/>
            <a:ext cx="2067725" cy="1041899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5"/>
          <p:cNvSpPr/>
          <p:nvPr/>
        </p:nvSpPr>
        <p:spPr>
          <a:xfrm>
            <a:off x="5866560" y="118440"/>
            <a:ext cx="790560" cy="234000"/>
          </a:xfrm>
          <a:prstGeom prst="roundRect">
            <a:avLst>
              <a:gd fmla="val 436364" name="adj"/>
            </a:avLst>
          </a:prstGeom>
          <a:noFill/>
          <a:ln cap="flat" cmpd="sng" w="41275">
            <a:solidFill>
              <a:srgbClr val="82BC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15" name="Google Shape;315;p5"/>
          <p:cNvSpPr/>
          <p:nvPr/>
        </p:nvSpPr>
        <p:spPr>
          <a:xfrm>
            <a:off x="5866560" y="191880"/>
            <a:ext cx="823320" cy="2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5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-RU" sz="1000" u="none" cap="none" strike="noStrike">
                <a:solidFill>
                  <a:schemeClr val="accent1"/>
                </a:solidFill>
                <a:latin typeface="Arial Rounded"/>
                <a:ea typeface="Arial Rounded"/>
                <a:cs typeface="Arial Rounded"/>
                <a:sym typeface="Arial Rounded"/>
              </a:rPr>
              <a:t>1642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5"/>
          <p:cNvSpPr/>
          <p:nvPr/>
        </p:nvSpPr>
        <p:spPr>
          <a:xfrm>
            <a:off x="5969160" y="2786760"/>
            <a:ext cx="790560" cy="234000"/>
          </a:xfrm>
          <a:prstGeom prst="roundRect">
            <a:avLst>
              <a:gd fmla="val 436364" name="adj"/>
            </a:avLst>
          </a:prstGeom>
          <a:noFill/>
          <a:ln cap="flat" cmpd="sng" w="41275">
            <a:solidFill>
              <a:srgbClr val="82BC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17" name="Google Shape;317;p5"/>
          <p:cNvSpPr/>
          <p:nvPr/>
        </p:nvSpPr>
        <p:spPr>
          <a:xfrm>
            <a:off x="5969160" y="2860200"/>
            <a:ext cx="823320" cy="2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5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-RU" sz="1000" u="none" cap="none" strike="noStrike">
                <a:solidFill>
                  <a:schemeClr val="accent1"/>
                </a:solidFill>
                <a:latin typeface="Arial Rounded"/>
                <a:ea typeface="Arial Rounded"/>
                <a:cs typeface="Arial Rounded"/>
                <a:sym typeface="Arial Rounded"/>
              </a:rPr>
              <a:t>1673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5"/>
          <p:cNvSpPr/>
          <p:nvPr/>
        </p:nvSpPr>
        <p:spPr>
          <a:xfrm>
            <a:off x="5866560" y="366120"/>
            <a:ext cx="1501500" cy="5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БЛЕЗ </a:t>
            </a:r>
            <a:br>
              <a:rPr b="0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ПАСКАЛЬ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5"/>
          <p:cNvSpPr/>
          <p:nvPr/>
        </p:nvSpPr>
        <p:spPr>
          <a:xfrm>
            <a:off x="5969155" y="3107885"/>
            <a:ext cx="1501500" cy="5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ГОТФРИД ЛЕЙБНИЦ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5"/>
          <p:cNvSpPr/>
          <p:nvPr/>
        </p:nvSpPr>
        <p:spPr>
          <a:xfrm>
            <a:off x="6487200" y="1549080"/>
            <a:ext cx="2592720" cy="307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ПАСКАЛИНА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5"/>
          <p:cNvSpPr/>
          <p:nvPr/>
        </p:nvSpPr>
        <p:spPr>
          <a:xfrm>
            <a:off x="6534720" y="3717720"/>
            <a:ext cx="2646000" cy="307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АРИФМОМЕТР ЛЕЙБНИЦА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2" name="Google Shape;322;p5"/>
          <p:cNvGrpSpPr/>
          <p:nvPr/>
        </p:nvGrpSpPr>
        <p:grpSpPr>
          <a:xfrm>
            <a:off x="597600" y="2250720"/>
            <a:ext cx="5145840" cy="533160"/>
            <a:chOff x="597600" y="2250720"/>
            <a:chExt cx="5145840" cy="533160"/>
          </a:xfrm>
        </p:grpSpPr>
        <p:sp>
          <p:nvSpPr>
            <p:cNvPr id="323" name="Google Shape;323;p5"/>
            <p:cNvSpPr/>
            <p:nvPr/>
          </p:nvSpPr>
          <p:spPr>
            <a:xfrm>
              <a:off x="597600" y="2250720"/>
              <a:ext cx="1402560" cy="533160"/>
            </a:xfrm>
            <a:prstGeom prst="roundRect">
              <a:avLst>
                <a:gd fmla="val 16667" name="adj"/>
              </a:avLst>
            </a:prstGeom>
            <a:noFill/>
            <a:ln cap="flat" cmpd="sng" w="31750">
              <a:solidFill>
                <a:srgbClr val="82BC2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324" name="Google Shape;324;p5"/>
            <p:cNvSpPr/>
            <p:nvPr/>
          </p:nvSpPr>
          <p:spPr>
            <a:xfrm>
              <a:off x="597600" y="2332800"/>
              <a:ext cx="1380600" cy="3380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000" lIns="90000" spcFirstLastPara="1" rIns="90000" wrap="square" tIns="450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ru-RU" sz="1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АЛГОРИТМ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5"/>
            <p:cNvSpPr/>
            <p:nvPr/>
          </p:nvSpPr>
          <p:spPr>
            <a:xfrm rot="8154000">
              <a:off x="1896480" y="2387160"/>
              <a:ext cx="276840" cy="267840"/>
            </a:xfrm>
            <a:prstGeom prst="halfFrame">
              <a:avLst>
                <a:gd fmla="val 33333" name="adj1"/>
                <a:gd fmla="val 33333" name="adj2"/>
              </a:avLst>
            </a:prstGeom>
            <a:solidFill>
              <a:srgbClr val="82BC25"/>
            </a:solidFill>
            <a:ln>
              <a:noFill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326" name="Google Shape;326;p5"/>
            <p:cNvSpPr/>
            <p:nvPr/>
          </p:nvSpPr>
          <p:spPr>
            <a:xfrm>
              <a:off x="2255400" y="2250720"/>
              <a:ext cx="1581120" cy="53316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327" name="Google Shape;327;p5"/>
            <p:cNvSpPr/>
            <p:nvPr/>
          </p:nvSpPr>
          <p:spPr>
            <a:xfrm>
              <a:off x="2175120" y="2341440"/>
              <a:ext cx="1737720" cy="3380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000" lIns="90000" spcFirstLastPara="1" rIns="90000" wrap="square" tIns="450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ru-RU" sz="1600" u="none" cap="none" strike="noStrike">
                  <a:solidFill>
                    <a:schemeClr val="lt2"/>
                  </a:solidFill>
                  <a:latin typeface="Arial"/>
                  <a:ea typeface="Arial"/>
                  <a:cs typeface="Arial"/>
                  <a:sym typeface="Arial"/>
                </a:rPr>
                <a:t>ИСПОЛНИТЕЛЬ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5"/>
            <p:cNvSpPr/>
            <p:nvPr/>
          </p:nvSpPr>
          <p:spPr>
            <a:xfrm rot="8025000">
              <a:off x="3742920" y="2373840"/>
              <a:ext cx="276840" cy="267840"/>
            </a:xfrm>
            <a:prstGeom prst="halfFrame">
              <a:avLst>
                <a:gd fmla="val 33333" name="adj1"/>
                <a:gd fmla="val 33333" name="adj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329" name="Google Shape;329;p5"/>
            <p:cNvSpPr/>
            <p:nvPr/>
          </p:nvSpPr>
          <p:spPr>
            <a:xfrm>
              <a:off x="4104720" y="2250720"/>
              <a:ext cx="1581120" cy="533160"/>
            </a:xfrm>
            <a:prstGeom prst="roundRect">
              <a:avLst>
                <a:gd fmla="val 16667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330" name="Google Shape;330;p5"/>
            <p:cNvSpPr/>
            <p:nvPr/>
          </p:nvSpPr>
          <p:spPr>
            <a:xfrm>
              <a:off x="4100400" y="2355840"/>
              <a:ext cx="1643040" cy="3380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000" lIns="90000" spcFirstLastPara="1" rIns="90000" wrap="square" tIns="450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ru-RU" sz="1600" u="none" cap="none" strike="noStrike">
                  <a:solidFill>
                    <a:schemeClr val="lt2"/>
                  </a:solidFill>
                  <a:latin typeface="Arial"/>
                  <a:ea typeface="Arial"/>
                  <a:cs typeface="Arial"/>
                  <a:sym typeface="Arial"/>
                </a:rPr>
                <a:t>ВЫЧИСЛЕНИЕ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1" name="Google Shape;331;p5"/>
          <p:cNvSpPr/>
          <p:nvPr/>
        </p:nvSpPr>
        <p:spPr>
          <a:xfrm>
            <a:off x="657005" y="917102"/>
            <a:ext cx="4571700" cy="13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XVII веке появились </a:t>
            </a:r>
            <a:r>
              <a:rPr b="1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механические вычислительные машины</a:t>
            </a:r>
            <a:r>
              <a:rPr b="0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br>
              <a:rPr b="0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Они помогали человеку выполнять </a:t>
            </a:r>
            <a:br>
              <a:rPr b="0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арифметические действия</a:t>
            </a:r>
            <a:r>
              <a:rPr b="0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но </a:t>
            </a:r>
            <a:br>
              <a:rPr b="0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работали только по заданным правилам.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5"/>
          <p:cNvSpPr/>
          <p:nvPr/>
        </p:nvSpPr>
        <p:spPr>
          <a:xfrm>
            <a:off x="657000" y="3275280"/>
            <a:ext cx="3649680" cy="1080360"/>
          </a:xfrm>
          <a:prstGeom prst="roundRect">
            <a:avLst>
              <a:gd fmla="val 16667" name="adj"/>
            </a:avLst>
          </a:prstGeom>
          <a:solidFill>
            <a:srgbClr val="E7F5CE"/>
          </a:solidFill>
          <a:ln>
            <a:noFill/>
          </a:ln>
          <a:effectLst>
            <a:outerShdw blurRad="6336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-RU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Калькулятор умеет выполнять вычисления быстрее человека, почему это не искусственный человек?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3" name="Google Shape;333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239600" y="2135880"/>
            <a:ext cx="1352880" cy="1327320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5"/>
          <p:cNvSpPr/>
          <p:nvPr/>
        </p:nvSpPr>
        <p:spPr>
          <a:xfrm rot="-8053200">
            <a:off x="7694640" y="1751040"/>
            <a:ext cx="242280" cy="245160"/>
          </a:xfrm>
          <a:prstGeom prst="halfFrame">
            <a:avLst>
              <a:gd fmla="val 33333" name="adj1"/>
              <a:gd fmla="val 33333" name="adj2"/>
            </a:avLst>
          </a:prstGeom>
          <a:solidFill>
            <a:srgbClr val="82BC25"/>
          </a:solidFill>
          <a:ln cap="flat" cmpd="sng" w="12700">
            <a:solidFill>
              <a:srgbClr val="38521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35" name="Google Shape;335;p5"/>
          <p:cNvSpPr/>
          <p:nvPr/>
        </p:nvSpPr>
        <p:spPr>
          <a:xfrm rot="2738400">
            <a:off x="7701120" y="3553200"/>
            <a:ext cx="242280" cy="245160"/>
          </a:xfrm>
          <a:prstGeom prst="halfFrame">
            <a:avLst>
              <a:gd fmla="val 33333" name="adj1"/>
              <a:gd fmla="val 33333" name="adj2"/>
            </a:avLst>
          </a:prstGeom>
          <a:solidFill>
            <a:srgbClr val="82BC25"/>
          </a:solidFill>
          <a:ln cap="flat" cmpd="sng" w="12700">
            <a:solidFill>
              <a:srgbClr val="38521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6"/>
          <p:cNvSpPr/>
          <p:nvPr/>
        </p:nvSpPr>
        <p:spPr>
          <a:xfrm>
            <a:off x="635357" y="437088"/>
            <a:ext cx="7019100" cy="41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6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ru-RU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Программы и данные на перфокартах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6"/>
          <p:cNvSpPr/>
          <p:nvPr/>
        </p:nvSpPr>
        <p:spPr>
          <a:xfrm>
            <a:off x="653760" y="139320"/>
            <a:ext cx="1115640" cy="226800"/>
          </a:xfrm>
          <a:prstGeom prst="roundRect">
            <a:avLst>
              <a:gd fmla="val 436364" name="adj"/>
            </a:avLst>
          </a:prstGeom>
          <a:noFill/>
          <a:ln cap="flat" cmpd="sng" w="41275">
            <a:solidFill>
              <a:srgbClr val="82BC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43" name="Google Shape;343;p6"/>
          <p:cNvSpPr/>
          <p:nvPr/>
        </p:nvSpPr>
        <p:spPr>
          <a:xfrm>
            <a:off x="649080" y="213480"/>
            <a:ext cx="1115640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5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-RU" sz="1000" u="none" cap="none" strike="noStrike">
                <a:solidFill>
                  <a:schemeClr val="accent1"/>
                </a:solidFill>
                <a:latin typeface="Arial Rounded"/>
                <a:ea typeface="Arial Rounded"/>
                <a:cs typeface="Arial Rounded"/>
                <a:sym typeface="Arial Rounded"/>
              </a:rPr>
              <a:t>XIX </a:t>
            </a:r>
            <a:r>
              <a:rPr b="1" i="0" lang="ru-RU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ВЕК 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6"/>
          <p:cNvSpPr/>
          <p:nvPr/>
        </p:nvSpPr>
        <p:spPr>
          <a:xfrm>
            <a:off x="5397840" y="299160"/>
            <a:ext cx="3671640" cy="1116360"/>
          </a:xfrm>
          <a:prstGeom prst="roundRect">
            <a:avLst>
              <a:gd fmla="val 16667" name="adj"/>
            </a:avLst>
          </a:prstGeom>
          <a:solidFill>
            <a:srgbClr val="E7F5CE"/>
          </a:solidFill>
          <a:ln>
            <a:noFill/>
          </a:ln>
          <a:effectLst>
            <a:outerShdw blurRad="6336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45" name="Google Shape;345;p6"/>
          <p:cNvSpPr/>
          <p:nvPr/>
        </p:nvSpPr>
        <p:spPr>
          <a:xfrm>
            <a:off x="5566320" y="373320"/>
            <a:ext cx="3418200" cy="918000"/>
          </a:xfrm>
          <a:prstGeom prst="rect">
            <a:avLst/>
          </a:prstGeom>
          <a:noFill/>
          <a:ln>
            <a:noFill/>
          </a:ln>
          <a:effectLst>
            <a:outerShdw blurRad="6336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ru-RU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Внешние носители меняют работу одного и того же механизма 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6" name="Google Shape;346;p6"/>
          <p:cNvGrpSpPr/>
          <p:nvPr/>
        </p:nvGrpSpPr>
        <p:grpSpPr>
          <a:xfrm>
            <a:off x="5848560" y="1744920"/>
            <a:ext cx="2620440" cy="3312360"/>
            <a:chOff x="5848560" y="1744920"/>
            <a:chExt cx="2620440" cy="3312360"/>
          </a:xfrm>
        </p:grpSpPr>
        <p:grpSp>
          <p:nvGrpSpPr>
            <p:cNvPr id="347" name="Google Shape;347;p6"/>
            <p:cNvGrpSpPr/>
            <p:nvPr/>
          </p:nvGrpSpPr>
          <p:grpSpPr>
            <a:xfrm>
              <a:off x="5848560" y="1744920"/>
              <a:ext cx="2541960" cy="693720"/>
              <a:chOff x="5848560" y="1744920"/>
              <a:chExt cx="2541960" cy="693720"/>
            </a:xfrm>
          </p:grpSpPr>
          <p:sp>
            <p:nvSpPr>
              <p:cNvPr id="348" name="Google Shape;348;p6"/>
              <p:cNvSpPr/>
              <p:nvPr/>
            </p:nvSpPr>
            <p:spPr>
              <a:xfrm>
                <a:off x="5924880" y="1744920"/>
                <a:ext cx="2465640" cy="693720"/>
              </a:xfrm>
              <a:prstGeom prst="roundRect">
                <a:avLst>
                  <a:gd fmla="val 16667" name="adj"/>
                </a:avLst>
              </a:prstGeom>
              <a:noFill/>
              <a:ln cap="flat" cmpd="sng" w="31750">
                <a:solidFill>
                  <a:srgbClr val="82BC2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Manrope"/>
                  <a:ea typeface="Manrope"/>
                  <a:cs typeface="Manrope"/>
                  <a:sym typeface="Manrope"/>
                </a:endParaRPr>
              </a:p>
            </p:txBody>
          </p:sp>
          <p:sp>
            <p:nvSpPr>
              <p:cNvPr id="349" name="Google Shape;349;p6"/>
              <p:cNvSpPr/>
              <p:nvPr/>
            </p:nvSpPr>
            <p:spPr>
              <a:xfrm>
                <a:off x="5848560" y="1799640"/>
                <a:ext cx="2541960" cy="5842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000" lIns="90000" spcFirstLastPara="1" rIns="90000" wrap="square" tIns="450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b="0" i="0" lang="ru-RU" sz="1500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ПРОГРАММА </a:t>
                </a:r>
                <a:br>
                  <a:rPr b="0" i="0" lang="ru-RU" sz="1500" u="none" cap="none" strike="noStrike"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rPr>
                </a:br>
                <a:r>
                  <a:rPr b="0" i="0" lang="ru-RU" sz="1500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говорит, что делать</a:t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0" name="Google Shape;350;p6"/>
            <p:cNvSpPr/>
            <p:nvPr/>
          </p:nvSpPr>
          <p:spPr>
            <a:xfrm rot="-8145600">
              <a:off x="7027560" y="2439360"/>
              <a:ext cx="276840" cy="267840"/>
            </a:xfrm>
            <a:prstGeom prst="halfFrame">
              <a:avLst>
                <a:gd fmla="val 33333" name="adj1"/>
                <a:gd fmla="val 33333" name="adj2"/>
              </a:avLst>
            </a:prstGeom>
            <a:solidFill>
              <a:srgbClr val="82BC25"/>
            </a:solidFill>
            <a:ln>
              <a:noFill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grpSp>
          <p:nvGrpSpPr>
            <p:cNvPr id="351" name="Google Shape;351;p6"/>
            <p:cNvGrpSpPr/>
            <p:nvPr/>
          </p:nvGrpSpPr>
          <p:grpSpPr>
            <a:xfrm>
              <a:off x="5915880" y="2834280"/>
              <a:ext cx="2500200" cy="830520"/>
              <a:chOff x="5915880" y="2834280"/>
              <a:chExt cx="2500200" cy="830520"/>
            </a:xfrm>
          </p:grpSpPr>
          <p:sp>
            <p:nvSpPr>
              <p:cNvPr id="352" name="Google Shape;352;p6"/>
              <p:cNvSpPr/>
              <p:nvPr/>
            </p:nvSpPr>
            <p:spPr>
              <a:xfrm>
                <a:off x="5942520" y="2883240"/>
                <a:ext cx="2473560" cy="709200"/>
              </a:xfrm>
              <a:prstGeom prst="roundRect">
                <a:avLst>
                  <a:gd fmla="val 16667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Manrope"/>
                  <a:ea typeface="Manrope"/>
                  <a:cs typeface="Manrope"/>
                  <a:sym typeface="Manrope"/>
                </a:endParaRPr>
              </a:p>
            </p:txBody>
          </p:sp>
          <p:sp>
            <p:nvSpPr>
              <p:cNvPr id="353" name="Google Shape;353;p6"/>
              <p:cNvSpPr/>
              <p:nvPr/>
            </p:nvSpPr>
            <p:spPr>
              <a:xfrm>
                <a:off x="5915880" y="2834280"/>
                <a:ext cx="2500200" cy="8305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000" lIns="90000" spcFirstLastPara="1" rIns="90000" wrap="square" tIns="450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b="0" i="0" lang="ru-RU" sz="1500" u="none" cap="none" strike="noStrike">
                    <a:solidFill>
                      <a:schemeClr val="lt2"/>
                    </a:solidFill>
                    <a:latin typeface="Arial"/>
                    <a:ea typeface="Arial"/>
                    <a:cs typeface="Arial"/>
                    <a:sym typeface="Arial"/>
                  </a:rPr>
                  <a:t>ДАННЫЕ</a:t>
                </a:r>
                <a:br>
                  <a:rPr b="0" i="0" lang="ru-RU" sz="1500" u="none" cap="none" strike="noStrike"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rPr>
                </a:br>
                <a:r>
                  <a:rPr b="0" i="0" lang="ru-RU" sz="1500" u="none" cap="none" strike="noStrike">
                    <a:solidFill>
                      <a:schemeClr val="lt2"/>
                    </a:solidFill>
                    <a:latin typeface="Arial"/>
                    <a:ea typeface="Arial"/>
                    <a:cs typeface="Arial"/>
                    <a:sym typeface="Arial"/>
                  </a:rPr>
                  <a:t>содержат то, с чем </a:t>
                </a:r>
                <a:br>
                  <a:rPr b="0" i="0" lang="ru-RU" sz="1500" u="none" cap="none" strike="noStrike"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rPr>
                </a:br>
                <a:r>
                  <a:rPr b="0" i="0" lang="ru-RU" sz="1500" u="none" cap="none" strike="noStrike">
                    <a:solidFill>
                      <a:schemeClr val="lt2"/>
                    </a:solidFill>
                    <a:latin typeface="Arial"/>
                    <a:ea typeface="Arial"/>
                    <a:cs typeface="Arial"/>
                    <a:sym typeface="Arial"/>
                  </a:rPr>
                  <a:t>работает программа</a:t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4" name="Google Shape;354;p6"/>
            <p:cNvSpPr/>
            <p:nvPr/>
          </p:nvSpPr>
          <p:spPr>
            <a:xfrm rot="-8250000">
              <a:off x="7027560" y="3609360"/>
              <a:ext cx="276840" cy="267840"/>
            </a:xfrm>
            <a:prstGeom prst="halfFrame">
              <a:avLst>
                <a:gd fmla="val 33333" name="adj1"/>
                <a:gd fmla="val 33333" name="adj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grpSp>
          <p:nvGrpSpPr>
            <p:cNvPr id="355" name="Google Shape;355;p6"/>
            <p:cNvGrpSpPr/>
            <p:nvPr/>
          </p:nvGrpSpPr>
          <p:grpSpPr>
            <a:xfrm>
              <a:off x="5915880" y="3980520"/>
              <a:ext cx="2553120" cy="1076760"/>
              <a:chOff x="5915880" y="3980520"/>
              <a:chExt cx="2553120" cy="1076760"/>
            </a:xfrm>
          </p:grpSpPr>
          <p:sp>
            <p:nvSpPr>
              <p:cNvPr id="356" name="Google Shape;356;p6"/>
              <p:cNvSpPr/>
              <p:nvPr/>
            </p:nvSpPr>
            <p:spPr>
              <a:xfrm>
                <a:off x="5992200" y="4042440"/>
                <a:ext cx="2476800" cy="699840"/>
              </a:xfrm>
              <a:prstGeom prst="roundRect">
                <a:avLst>
                  <a:gd fmla="val 16667" name="adj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Manrope"/>
                  <a:ea typeface="Manrope"/>
                  <a:cs typeface="Manrope"/>
                  <a:sym typeface="Manrope"/>
                </a:endParaRPr>
              </a:p>
            </p:txBody>
          </p:sp>
          <p:sp>
            <p:nvSpPr>
              <p:cNvPr id="357" name="Google Shape;357;p6"/>
              <p:cNvSpPr/>
              <p:nvPr/>
            </p:nvSpPr>
            <p:spPr>
              <a:xfrm>
                <a:off x="5915880" y="3980520"/>
                <a:ext cx="2476800" cy="10767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000" lIns="90000" spcFirstLastPara="1" rIns="90000" wrap="square" tIns="450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b="0" i="0" lang="ru-RU" sz="1500" u="none" cap="none" strike="noStrike">
                    <a:solidFill>
                      <a:schemeClr val="lt2"/>
                    </a:solidFill>
                    <a:latin typeface="Arial"/>
                    <a:ea typeface="Arial"/>
                    <a:cs typeface="Arial"/>
                    <a:sym typeface="Arial"/>
                  </a:rPr>
                  <a:t>МАШИНА остается</a:t>
                </a:r>
                <a:br>
                  <a:rPr b="0" i="0" lang="ru-RU" sz="1500" u="none" cap="none" strike="noStrike"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rPr>
                </a:br>
                <a:r>
                  <a:rPr b="0" i="0" lang="ru-RU" sz="1500" u="none" cap="none" strike="noStrike">
                    <a:solidFill>
                      <a:schemeClr val="lt2"/>
                    </a:solidFill>
                    <a:latin typeface="Arial"/>
                    <a:ea typeface="Arial"/>
                    <a:cs typeface="Arial"/>
                    <a:sym typeface="Arial"/>
                  </a:rPr>
                  <a:t> той же, меняются </a:t>
                </a:r>
                <a:br>
                  <a:rPr b="0" i="0" lang="ru-RU" sz="1500" u="none" cap="none" strike="noStrike"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rPr>
                </a:br>
                <a:r>
                  <a:rPr b="0" i="0" lang="ru-RU" sz="1500" u="none" cap="none" strike="noStrike">
                    <a:solidFill>
                      <a:schemeClr val="lt2"/>
                    </a:solidFill>
                    <a:latin typeface="Arial"/>
                    <a:ea typeface="Arial"/>
                    <a:cs typeface="Arial"/>
                    <a:sym typeface="Arial"/>
                  </a:rPr>
                  <a:t>программа и данные</a:t>
                </a:r>
                <a:br>
                  <a:rPr b="0" i="0" lang="ru-RU" sz="1500" u="none" cap="none" strike="noStrike"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rPr>
                </a:b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58" name="Google Shape;358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77469" y="1152226"/>
            <a:ext cx="1934882" cy="220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5200" y="1152225"/>
            <a:ext cx="1706600" cy="2134576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6"/>
          <p:cNvSpPr/>
          <p:nvPr/>
        </p:nvSpPr>
        <p:spPr>
          <a:xfrm>
            <a:off x="545400" y="3371040"/>
            <a:ext cx="2145600" cy="754200"/>
          </a:xfrm>
          <a:prstGeom prst="flowChartTerminator">
            <a:avLst/>
          </a:prstGeom>
          <a:solidFill>
            <a:srgbClr val="82BC25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ru-RU" sz="1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Отверстия на картах кодировали команды, определяющие рисунок ткани. 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6"/>
          <p:cNvSpPr/>
          <p:nvPr/>
        </p:nvSpPr>
        <p:spPr>
          <a:xfrm>
            <a:off x="2943000" y="3364200"/>
            <a:ext cx="2188440" cy="750240"/>
          </a:xfrm>
          <a:prstGeom prst="flowChartTerminator">
            <a:avLst/>
          </a:prstGeom>
          <a:solidFill>
            <a:srgbClr val="82BC25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ru-RU" sz="1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Перфорированные таблицы позволяли сравнивать и искать данные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2" name="Google Shape;362;p6"/>
          <p:cNvGrpSpPr/>
          <p:nvPr/>
        </p:nvGrpSpPr>
        <p:grpSpPr>
          <a:xfrm>
            <a:off x="2958480" y="4226760"/>
            <a:ext cx="2145600" cy="810000"/>
            <a:chOff x="2958480" y="4226760"/>
            <a:chExt cx="2145600" cy="810000"/>
          </a:xfrm>
        </p:grpSpPr>
        <p:sp>
          <p:nvSpPr>
            <p:cNvPr id="363" name="Google Shape;363;p6"/>
            <p:cNvSpPr/>
            <p:nvPr/>
          </p:nvSpPr>
          <p:spPr>
            <a:xfrm>
              <a:off x="2970360" y="4226760"/>
              <a:ext cx="2133720" cy="810000"/>
            </a:xfrm>
            <a:prstGeom prst="roundRect">
              <a:avLst>
                <a:gd fmla="val 16667" name="adj"/>
              </a:avLst>
            </a:prstGeom>
            <a:solidFill>
              <a:srgbClr val="E7F5CE"/>
            </a:solidFill>
            <a:ln>
              <a:noFill/>
            </a:ln>
            <a:effectLst>
              <a:outerShdw blurRad="6336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364" name="Google Shape;364;p6"/>
            <p:cNvSpPr/>
            <p:nvPr/>
          </p:nvSpPr>
          <p:spPr>
            <a:xfrm>
              <a:off x="2958480" y="4370400"/>
              <a:ext cx="2145600" cy="522720"/>
            </a:xfrm>
            <a:prstGeom prst="rect">
              <a:avLst/>
            </a:prstGeom>
            <a:noFill/>
            <a:ln>
              <a:noFill/>
            </a:ln>
            <a:effectLst>
              <a:outerShdw sx="1000" rotWithShape="0" algn="ctr" dist="50760" sy="1000">
                <a:srgbClr val="000000"/>
              </a:outerShdw>
            </a:effectLst>
          </p:spPr>
          <p:txBody>
            <a:bodyPr anchorCtr="0" anchor="t" bIns="45000" lIns="90000" spcFirstLastPara="1" rIns="90000" wrap="square" tIns="450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ru-RU" sz="1400" u="none" cap="none" strike="noStrike">
                  <a:solidFill>
                    <a:schemeClr val="dk1"/>
                  </a:solidFill>
                  <a:latin typeface="Manrope"/>
                  <a:ea typeface="Manrope"/>
                  <a:cs typeface="Manrope"/>
                  <a:sym typeface="Manrope"/>
                </a:rPr>
                <a:t>Какую роль играют данные?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5" name="Google Shape;365;p6"/>
          <p:cNvGrpSpPr/>
          <p:nvPr/>
        </p:nvGrpSpPr>
        <p:grpSpPr>
          <a:xfrm>
            <a:off x="555840" y="4229280"/>
            <a:ext cx="2145600" cy="810000"/>
            <a:chOff x="555840" y="4229280"/>
            <a:chExt cx="2145600" cy="810000"/>
          </a:xfrm>
        </p:grpSpPr>
        <p:sp>
          <p:nvSpPr>
            <p:cNvPr id="366" name="Google Shape;366;p6"/>
            <p:cNvSpPr/>
            <p:nvPr/>
          </p:nvSpPr>
          <p:spPr>
            <a:xfrm>
              <a:off x="561960" y="4229280"/>
              <a:ext cx="2133720" cy="810000"/>
            </a:xfrm>
            <a:prstGeom prst="roundRect">
              <a:avLst>
                <a:gd fmla="val 16667" name="adj"/>
              </a:avLst>
            </a:prstGeom>
            <a:solidFill>
              <a:srgbClr val="E7F5CE"/>
            </a:solidFill>
            <a:ln>
              <a:noFill/>
            </a:ln>
            <a:effectLst>
              <a:outerShdw blurRad="6336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367" name="Google Shape;367;p6"/>
            <p:cNvSpPr/>
            <p:nvPr/>
          </p:nvSpPr>
          <p:spPr>
            <a:xfrm>
              <a:off x="555840" y="4292640"/>
              <a:ext cx="2145600" cy="307440"/>
            </a:xfrm>
            <a:prstGeom prst="rect">
              <a:avLst/>
            </a:prstGeom>
            <a:noFill/>
            <a:ln>
              <a:noFill/>
            </a:ln>
            <a:effectLst>
              <a:outerShdw sx="1000" rotWithShape="0" algn="ctr" dist="50760" sy="1000">
                <a:srgbClr val="000000"/>
              </a:outerShdw>
            </a:effectLst>
          </p:spPr>
          <p:txBody>
            <a:bodyPr anchorCtr="0" anchor="t" bIns="45000" lIns="90000" spcFirstLastPara="1" rIns="90000" wrap="square" tIns="450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ru-RU" sz="1400" u="none" cap="none" strike="noStrike">
                  <a:solidFill>
                    <a:schemeClr val="dk1"/>
                  </a:solidFill>
                  <a:latin typeface="Manrope"/>
                  <a:ea typeface="Manrope"/>
                  <a:cs typeface="Manrope"/>
                  <a:sym typeface="Manrope"/>
                </a:rPr>
                <a:t>Что изменится, если заменить набор перфокарт?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8" name="Google Shape;368;p6"/>
          <p:cNvSpPr/>
          <p:nvPr/>
        </p:nvSpPr>
        <p:spPr>
          <a:xfrm rot="-5400000">
            <a:off x="-179205" y="1725375"/>
            <a:ext cx="2188500" cy="5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ЖОЗЕФ</a:t>
            </a: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b="1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ЖАККАР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6"/>
          <p:cNvSpPr/>
          <p:nvPr/>
        </p:nvSpPr>
        <p:spPr>
          <a:xfrm rot="-5400000">
            <a:off x="2261072" y="2061600"/>
            <a:ext cx="1935000" cy="5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СЕМЕН</a:t>
            </a: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b="1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КОРСАКОВ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7"/>
          <p:cNvSpPr/>
          <p:nvPr/>
        </p:nvSpPr>
        <p:spPr>
          <a:xfrm>
            <a:off x="692505" y="420305"/>
            <a:ext cx="4285800" cy="72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Одна машина может выполнять разные программы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6" name="Google Shape;376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57815" y="-550"/>
            <a:ext cx="4285799" cy="5143319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7"/>
          <p:cNvSpPr/>
          <p:nvPr/>
        </p:nvSpPr>
        <p:spPr>
          <a:xfrm>
            <a:off x="550840" y="1594800"/>
            <a:ext cx="3728520" cy="2666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78" name="Google Shape;378;p7"/>
          <p:cNvSpPr/>
          <p:nvPr/>
        </p:nvSpPr>
        <p:spPr>
          <a:xfrm>
            <a:off x="550840" y="1594800"/>
            <a:ext cx="3728520" cy="685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79" name="Google Shape;379;p7"/>
          <p:cNvSpPr/>
          <p:nvPr/>
        </p:nvSpPr>
        <p:spPr>
          <a:xfrm>
            <a:off x="658565" y="1642500"/>
            <a:ext cx="237600" cy="237600"/>
          </a:xfrm>
          <a:prstGeom prst="roundRect">
            <a:avLst>
              <a:gd fmla="val 230400" name="adj"/>
            </a:avLst>
          </a:prstGeom>
          <a:solidFill>
            <a:srgbClr val="82BC25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80" name="Google Shape;380;p7"/>
          <p:cNvSpPr/>
          <p:nvPr/>
        </p:nvSpPr>
        <p:spPr>
          <a:xfrm>
            <a:off x="991925" y="1537380"/>
            <a:ext cx="3902400" cy="68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9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-RU" sz="16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Бэббидж проектирует </a:t>
            </a:r>
            <a:br>
              <a:rPr b="0" i="0" lang="ru-RU" sz="16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ru-RU" sz="16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универсальную аналитическую машину.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7"/>
          <p:cNvSpPr/>
          <p:nvPr/>
        </p:nvSpPr>
        <p:spPr>
          <a:xfrm>
            <a:off x="550840" y="2471040"/>
            <a:ext cx="3728520" cy="685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82" name="Google Shape;382;p7"/>
          <p:cNvSpPr/>
          <p:nvPr/>
        </p:nvSpPr>
        <p:spPr>
          <a:xfrm>
            <a:off x="658565" y="2452940"/>
            <a:ext cx="237600" cy="237600"/>
          </a:xfrm>
          <a:prstGeom prst="roundRect">
            <a:avLst>
              <a:gd fmla="val 230400" name="adj"/>
            </a:avLst>
          </a:prstGeom>
          <a:solidFill>
            <a:srgbClr val="82BC25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83" name="Google Shape;383;p7"/>
          <p:cNvSpPr/>
          <p:nvPr/>
        </p:nvSpPr>
        <p:spPr>
          <a:xfrm>
            <a:off x="979685" y="2392740"/>
            <a:ext cx="4032600" cy="8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9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-RU" sz="16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В проектируемой машине предусмотрена память, вычислительное устройство и управление программой.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7"/>
          <p:cNvSpPr/>
          <p:nvPr/>
        </p:nvSpPr>
        <p:spPr>
          <a:xfrm>
            <a:off x="645840" y="3462120"/>
            <a:ext cx="3728520" cy="914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85" name="Google Shape;385;p7"/>
          <p:cNvSpPr/>
          <p:nvPr/>
        </p:nvSpPr>
        <p:spPr>
          <a:xfrm>
            <a:off x="658565" y="3462120"/>
            <a:ext cx="237600" cy="237600"/>
          </a:xfrm>
          <a:prstGeom prst="roundRect">
            <a:avLst>
              <a:gd fmla="val 230400" name="adj"/>
            </a:avLst>
          </a:prstGeom>
          <a:solidFill>
            <a:srgbClr val="82BC25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86" name="Google Shape;386;p7"/>
          <p:cNvSpPr/>
          <p:nvPr/>
        </p:nvSpPr>
        <p:spPr>
          <a:xfrm>
            <a:off x="991925" y="3404700"/>
            <a:ext cx="33951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9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-RU" sz="16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Ада Лавлейс описывает алгоритм: одна машина выполняет разные программы.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7"/>
          <p:cNvSpPr/>
          <p:nvPr/>
        </p:nvSpPr>
        <p:spPr>
          <a:xfrm>
            <a:off x="762170" y="113610"/>
            <a:ext cx="790500" cy="234000"/>
          </a:xfrm>
          <a:prstGeom prst="roundRect">
            <a:avLst>
              <a:gd fmla="val 436364" name="adj"/>
            </a:avLst>
          </a:prstGeom>
          <a:noFill/>
          <a:ln cap="flat" cmpd="sng" w="41275">
            <a:solidFill>
              <a:srgbClr val="82BC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88" name="Google Shape;388;p7"/>
          <p:cNvSpPr/>
          <p:nvPr/>
        </p:nvSpPr>
        <p:spPr>
          <a:xfrm>
            <a:off x="4630680" y="1949274"/>
            <a:ext cx="1168560" cy="521766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ru-RU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ЧАРЛЬЗ </a:t>
            </a:r>
            <a:br>
              <a:rPr b="0" i="0" lang="ru-RU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ru-RU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БЭББИДЖ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7"/>
          <p:cNvSpPr/>
          <p:nvPr/>
        </p:nvSpPr>
        <p:spPr>
          <a:xfrm>
            <a:off x="8057032" y="1949274"/>
            <a:ext cx="1134000" cy="522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ru-RU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АДА</a:t>
            </a:r>
            <a:br>
              <a:rPr b="0" i="0" lang="ru-RU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ru-RU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ЛАВЛЕЙС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7"/>
          <p:cNvSpPr/>
          <p:nvPr/>
        </p:nvSpPr>
        <p:spPr>
          <a:xfrm>
            <a:off x="599450" y="187410"/>
            <a:ext cx="111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5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-RU" sz="1000" u="none" cap="none" strike="noStrike">
                <a:solidFill>
                  <a:schemeClr val="accent1"/>
                </a:solidFill>
                <a:latin typeface="Arial Rounded"/>
                <a:ea typeface="Arial Rounded"/>
                <a:cs typeface="Arial Rounded"/>
                <a:sym typeface="Arial Rounded"/>
              </a:rPr>
              <a:t>XIX </a:t>
            </a:r>
            <a:r>
              <a:rPr b="1" i="0" lang="ru-RU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ВЕК 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8"/>
          <p:cNvSpPr/>
          <p:nvPr/>
        </p:nvSpPr>
        <p:spPr>
          <a:xfrm>
            <a:off x="952560" y="376200"/>
            <a:ext cx="4451760" cy="1333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97" name="Google Shape;397;p8"/>
          <p:cNvSpPr/>
          <p:nvPr/>
        </p:nvSpPr>
        <p:spPr>
          <a:xfrm>
            <a:off x="952560" y="871560"/>
            <a:ext cx="3119040" cy="83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398" name="Google Shape;39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82775" y="-16200"/>
            <a:ext cx="4181375" cy="5143325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8"/>
          <p:cNvSpPr/>
          <p:nvPr/>
        </p:nvSpPr>
        <p:spPr>
          <a:xfrm>
            <a:off x="613440" y="120600"/>
            <a:ext cx="790560" cy="234000"/>
          </a:xfrm>
          <a:prstGeom prst="roundRect">
            <a:avLst>
              <a:gd fmla="val 436364" name="adj"/>
            </a:avLst>
          </a:prstGeom>
          <a:noFill/>
          <a:ln cap="flat" cmpd="sng" w="41275">
            <a:solidFill>
              <a:srgbClr val="82BC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00" name="Google Shape;400;p8"/>
          <p:cNvSpPr/>
          <p:nvPr/>
        </p:nvSpPr>
        <p:spPr>
          <a:xfrm>
            <a:off x="613440" y="194040"/>
            <a:ext cx="823320" cy="2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5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-RU" sz="1000" u="none" cap="none" strike="noStrike">
                <a:solidFill>
                  <a:schemeClr val="accent1"/>
                </a:solidFill>
                <a:latin typeface="Arial Rounded"/>
                <a:ea typeface="Arial Rounded"/>
                <a:cs typeface="Arial Rounded"/>
                <a:sym typeface="Arial Rounded"/>
              </a:rPr>
              <a:t>1936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8"/>
          <p:cNvSpPr/>
          <p:nvPr/>
        </p:nvSpPr>
        <p:spPr>
          <a:xfrm>
            <a:off x="1716655" y="918953"/>
            <a:ext cx="1501500" cy="5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АЛАН</a:t>
            </a:r>
            <a:br>
              <a:rPr b="0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ТЬЮРИНГ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2" name="Google Shape;402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45600" y="120600"/>
            <a:ext cx="4285800" cy="5143320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8"/>
          <p:cNvSpPr/>
          <p:nvPr/>
        </p:nvSpPr>
        <p:spPr>
          <a:xfrm>
            <a:off x="571320" y="142200"/>
            <a:ext cx="4451700" cy="7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6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Универсальная машина Тьюринга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4" name="Google Shape;404;p8"/>
          <p:cNvGrpSpPr/>
          <p:nvPr/>
        </p:nvGrpSpPr>
        <p:grpSpPr>
          <a:xfrm>
            <a:off x="781338" y="2415188"/>
            <a:ext cx="3744542" cy="1286400"/>
            <a:chOff x="808604" y="2415185"/>
            <a:chExt cx="4282903" cy="1286400"/>
          </a:xfrm>
        </p:grpSpPr>
        <p:sp>
          <p:nvSpPr>
            <p:cNvPr id="405" name="Google Shape;405;p8"/>
            <p:cNvSpPr/>
            <p:nvPr/>
          </p:nvSpPr>
          <p:spPr>
            <a:xfrm>
              <a:off x="808604" y="2415185"/>
              <a:ext cx="4255200" cy="1286400"/>
            </a:xfrm>
            <a:prstGeom prst="roundRect">
              <a:avLst>
                <a:gd fmla="val 16667" name="adj"/>
              </a:avLst>
            </a:prstGeom>
            <a:solidFill>
              <a:srgbClr val="E7F5CE"/>
            </a:solidFill>
            <a:ln>
              <a:noFill/>
            </a:ln>
            <a:effectLst>
              <a:outerShdw blurRad="6336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406" name="Google Shape;406;p8"/>
            <p:cNvSpPr/>
            <p:nvPr/>
          </p:nvSpPr>
          <p:spPr>
            <a:xfrm>
              <a:off x="836307" y="2465089"/>
              <a:ext cx="4255200" cy="1083600"/>
            </a:xfrm>
            <a:prstGeom prst="rect">
              <a:avLst/>
            </a:prstGeom>
            <a:noFill/>
            <a:ln>
              <a:noFill/>
            </a:ln>
            <a:effectLst>
              <a:outerShdw sx="1000" rotWithShape="0" algn="ctr" dist="50760" sy="1000">
                <a:srgbClr val="000000"/>
              </a:outerShdw>
            </a:effectLst>
          </p:spPr>
          <p:txBody>
            <a:bodyPr anchorCtr="0" anchor="t" bIns="45000" lIns="90000" spcFirstLastPara="1" rIns="90000" wrap="square" tIns="450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ru-RU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Алан Тьюринг предложил математическую модель вычисления, которую сегодня называют машиной Тьюринга. Машина Тьюринга не понимает, что такое число. Она читает символ, выполняет подходящее правило, записывает символ и перемещается по ленте. </a:t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7" name="Google Shape;407;p8"/>
          <p:cNvSpPr/>
          <p:nvPr/>
        </p:nvSpPr>
        <p:spPr>
          <a:xfrm>
            <a:off x="952560" y="3963240"/>
            <a:ext cx="357156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107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Если в клетке стоит |, перейти вправо.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8"/>
          <p:cNvSpPr/>
          <p:nvPr/>
        </p:nvSpPr>
        <p:spPr>
          <a:xfrm>
            <a:off x="943920" y="4906440"/>
            <a:ext cx="237600" cy="9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56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0"/>
              <a:buFont typeface="Arial"/>
              <a:buNone/>
            </a:pPr>
            <a:r>
              <a:rPr b="1" i="0" lang="ru-RU" sz="71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2</a:t>
            </a:r>
            <a:endParaRPr b="0" i="0" sz="71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8"/>
          <p:cNvSpPr/>
          <p:nvPr/>
        </p:nvSpPr>
        <p:spPr>
          <a:xfrm>
            <a:off x="943920" y="4296600"/>
            <a:ext cx="3395160" cy="2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107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Если клетка пустая, записать |.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8"/>
          <p:cNvSpPr/>
          <p:nvPr/>
        </p:nvSpPr>
        <p:spPr>
          <a:xfrm>
            <a:off x="952560" y="3914640"/>
            <a:ext cx="237600" cy="9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56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0"/>
              <a:buFont typeface="Arial"/>
              <a:buNone/>
            </a:pPr>
            <a:r>
              <a:rPr b="1" i="0" lang="ru-RU" sz="71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3</a:t>
            </a:r>
            <a:endParaRPr b="0" i="0" sz="71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8"/>
          <p:cNvSpPr/>
          <p:nvPr/>
        </p:nvSpPr>
        <p:spPr>
          <a:xfrm>
            <a:off x="943920" y="4593960"/>
            <a:ext cx="3395160" cy="355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107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Остановиться. Было |||, стало ||||.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8"/>
          <p:cNvSpPr/>
          <p:nvPr/>
        </p:nvSpPr>
        <p:spPr>
          <a:xfrm>
            <a:off x="638640" y="3952440"/>
            <a:ext cx="237600" cy="237600"/>
          </a:xfrm>
          <a:prstGeom prst="roundRect">
            <a:avLst>
              <a:gd fmla="val 230400" name="adj"/>
            </a:avLst>
          </a:prstGeom>
          <a:solidFill>
            <a:srgbClr val="82BC25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13" name="Google Shape;413;p8"/>
          <p:cNvSpPr/>
          <p:nvPr/>
        </p:nvSpPr>
        <p:spPr>
          <a:xfrm>
            <a:off x="638640" y="4066560"/>
            <a:ext cx="237600" cy="9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59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ru-RU" sz="1200" u="none" cap="none" strike="noStrike">
                <a:solidFill>
                  <a:srgbClr val="FFFFFF"/>
                </a:solidFill>
                <a:latin typeface="Arial Rounded"/>
                <a:ea typeface="Arial Rounded"/>
                <a:cs typeface="Arial Rounded"/>
                <a:sym typeface="Arial Rounded"/>
              </a:rPr>
              <a:t>1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8"/>
          <p:cNvSpPr/>
          <p:nvPr/>
        </p:nvSpPr>
        <p:spPr>
          <a:xfrm>
            <a:off x="648720" y="4304520"/>
            <a:ext cx="237600" cy="237600"/>
          </a:xfrm>
          <a:prstGeom prst="roundRect">
            <a:avLst>
              <a:gd fmla="val 230400" name="adj"/>
            </a:avLst>
          </a:prstGeom>
          <a:solidFill>
            <a:srgbClr val="82BC25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15" name="Google Shape;415;p8"/>
          <p:cNvSpPr/>
          <p:nvPr/>
        </p:nvSpPr>
        <p:spPr>
          <a:xfrm>
            <a:off x="648720" y="4418640"/>
            <a:ext cx="237600" cy="9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59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ru-RU" sz="1200" u="none" cap="none" strike="noStrike">
                <a:solidFill>
                  <a:srgbClr val="FFFFFF"/>
                </a:solidFill>
                <a:latin typeface="Arial Rounded"/>
                <a:ea typeface="Arial Rounded"/>
                <a:cs typeface="Arial Rounded"/>
                <a:sym typeface="Arial Rounded"/>
              </a:rPr>
              <a:t>2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8"/>
          <p:cNvSpPr/>
          <p:nvPr/>
        </p:nvSpPr>
        <p:spPr>
          <a:xfrm>
            <a:off x="648720" y="4627800"/>
            <a:ext cx="237600" cy="237600"/>
          </a:xfrm>
          <a:prstGeom prst="roundRect">
            <a:avLst>
              <a:gd fmla="val 230400" name="adj"/>
            </a:avLst>
          </a:prstGeom>
          <a:solidFill>
            <a:srgbClr val="82BC25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17" name="Google Shape;417;p8"/>
          <p:cNvSpPr/>
          <p:nvPr/>
        </p:nvSpPr>
        <p:spPr>
          <a:xfrm>
            <a:off x="648720" y="4741920"/>
            <a:ext cx="237600" cy="9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59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ru-RU" sz="1200" u="none" cap="none" strike="noStrike">
                <a:solidFill>
                  <a:srgbClr val="FFFFFF"/>
                </a:solidFill>
                <a:latin typeface="Arial Rounded"/>
                <a:ea typeface="Arial Rounded"/>
                <a:cs typeface="Arial Rounded"/>
                <a:sym typeface="Arial Rounded"/>
              </a:rPr>
              <a:t>3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8" name="Google Shape;418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3875" y="924645"/>
            <a:ext cx="1157040" cy="1389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Google Shape;42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57840" y="0"/>
            <a:ext cx="4285800" cy="5143320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9"/>
          <p:cNvSpPr/>
          <p:nvPr/>
        </p:nvSpPr>
        <p:spPr>
          <a:xfrm>
            <a:off x="952560" y="2090880"/>
            <a:ext cx="3728520" cy="2666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26" name="Google Shape;426;p9"/>
          <p:cNvSpPr/>
          <p:nvPr/>
        </p:nvSpPr>
        <p:spPr>
          <a:xfrm>
            <a:off x="666720" y="964800"/>
            <a:ext cx="237600" cy="237600"/>
          </a:xfrm>
          <a:prstGeom prst="roundRect">
            <a:avLst>
              <a:gd fmla="val 230400" name="adj"/>
            </a:avLst>
          </a:prstGeom>
          <a:solidFill>
            <a:srgbClr val="82BC25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27" name="Google Shape;427;p9"/>
          <p:cNvSpPr/>
          <p:nvPr/>
        </p:nvSpPr>
        <p:spPr>
          <a:xfrm>
            <a:off x="666720" y="1068120"/>
            <a:ext cx="237600" cy="9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59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ru-RU" sz="1200" u="none" cap="none" strike="noStrike">
                <a:solidFill>
                  <a:srgbClr val="FFFFFF"/>
                </a:solidFill>
                <a:latin typeface="Arial Rounded"/>
                <a:ea typeface="Arial Rounded"/>
                <a:cs typeface="Arial Rounded"/>
                <a:sym typeface="Arial Rounded"/>
              </a:rPr>
              <a:t>1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9"/>
          <p:cNvSpPr/>
          <p:nvPr/>
        </p:nvSpPr>
        <p:spPr>
          <a:xfrm>
            <a:off x="990360" y="832320"/>
            <a:ext cx="3395160" cy="685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41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RU" sz="18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Искусственный нейрон получает входные сигналы</a:t>
            </a:r>
            <a:r>
              <a:rPr b="0" i="0" lang="ru-RU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9"/>
          <p:cNvSpPr/>
          <p:nvPr/>
        </p:nvSpPr>
        <p:spPr>
          <a:xfrm>
            <a:off x="657000" y="1845720"/>
            <a:ext cx="237600" cy="237600"/>
          </a:xfrm>
          <a:prstGeom prst="roundRect">
            <a:avLst>
              <a:gd fmla="val 230400" name="adj"/>
            </a:avLst>
          </a:prstGeom>
          <a:solidFill>
            <a:srgbClr val="82BC25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30" name="Google Shape;430;p9"/>
          <p:cNvSpPr/>
          <p:nvPr/>
        </p:nvSpPr>
        <p:spPr>
          <a:xfrm>
            <a:off x="657000" y="1949040"/>
            <a:ext cx="237600" cy="9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59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ru-RU" sz="1200" u="none" cap="none" strike="noStrike">
                <a:solidFill>
                  <a:srgbClr val="FFFFFF"/>
                </a:solidFill>
                <a:latin typeface="Arial Rounded"/>
                <a:ea typeface="Arial Rounded"/>
                <a:cs typeface="Arial Rounded"/>
                <a:sym typeface="Arial Rounded"/>
              </a:rPr>
              <a:t>2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9"/>
          <p:cNvSpPr/>
          <p:nvPr/>
        </p:nvSpPr>
        <p:spPr>
          <a:xfrm>
            <a:off x="990360" y="1807560"/>
            <a:ext cx="3395160" cy="577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41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RU" sz="18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Объединяет их по математическому правилу.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9"/>
          <p:cNvSpPr/>
          <p:nvPr/>
        </p:nvSpPr>
        <p:spPr>
          <a:xfrm>
            <a:off x="952560" y="3843360"/>
            <a:ext cx="3728520" cy="914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33" name="Google Shape;433;p9"/>
          <p:cNvSpPr/>
          <p:nvPr/>
        </p:nvSpPr>
        <p:spPr>
          <a:xfrm>
            <a:off x="657000" y="2697120"/>
            <a:ext cx="237600" cy="237600"/>
          </a:xfrm>
          <a:prstGeom prst="roundRect">
            <a:avLst>
              <a:gd fmla="val 230400" name="adj"/>
            </a:avLst>
          </a:prstGeom>
          <a:solidFill>
            <a:srgbClr val="82BC25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34" name="Google Shape;434;p9"/>
          <p:cNvSpPr/>
          <p:nvPr/>
        </p:nvSpPr>
        <p:spPr>
          <a:xfrm>
            <a:off x="657000" y="2810880"/>
            <a:ext cx="237600" cy="9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59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ru-RU" sz="1200" u="none" cap="none" strike="noStrike">
                <a:solidFill>
                  <a:srgbClr val="FFFFFF"/>
                </a:solidFill>
                <a:latin typeface="Arial Rounded"/>
                <a:ea typeface="Arial Rounded"/>
                <a:cs typeface="Arial Rounded"/>
                <a:sym typeface="Arial Rounded"/>
              </a:rPr>
              <a:t>3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9"/>
          <p:cNvSpPr/>
          <p:nvPr/>
        </p:nvSpPr>
        <p:spPr>
          <a:xfrm>
            <a:off x="1009080" y="2565720"/>
            <a:ext cx="3395160" cy="704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41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RU" sz="18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Формирует выходной сигнал для следующего элемента.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9"/>
          <p:cNvSpPr/>
          <p:nvPr/>
        </p:nvSpPr>
        <p:spPr>
          <a:xfrm>
            <a:off x="952560" y="1250280"/>
            <a:ext cx="3119040" cy="4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37" name="Google Shape;437;p9"/>
          <p:cNvSpPr/>
          <p:nvPr/>
        </p:nvSpPr>
        <p:spPr>
          <a:xfrm>
            <a:off x="749330" y="333360"/>
            <a:ext cx="4258800" cy="59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6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rgbClr val="0A0C07"/>
                </a:solidFill>
                <a:latin typeface="Arial"/>
                <a:ea typeface="Arial"/>
                <a:cs typeface="Arial"/>
                <a:sym typeface="Arial"/>
              </a:rPr>
              <a:t>Искусственный нейрон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9"/>
          <p:cNvSpPr/>
          <p:nvPr/>
        </p:nvSpPr>
        <p:spPr>
          <a:xfrm>
            <a:off x="613440" y="67680"/>
            <a:ext cx="790560" cy="234000"/>
          </a:xfrm>
          <a:prstGeom prst="roundRect">
            <a:avLst>
              <a:gd fmla="val 436364" name="adj"/>
            </a:avLst>
          </a:prstGeom>
          <a:noFill/>
          <a:ln cap="flat" cmpd="sng" w="41275">
            <a:solidFill>
              <a:srgbClr val="82BC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39" name="Google Shape;439;p9"/>
          <p:cNvSpPr/>
          <p:nvPr/>
        </p:nvSpPr>
        <p:spPr>
          <a:xfrm>
            <a:off x="596880" y="94680"/>
            <a:ext cx="823320" cy="2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ru-RU" sz="1200" u="none" cap="none" strike="noStrike">
                <a:solidFill>
                  <a:schemeClr val="accent1"/>
                </a:solidFill>
                <a:latin typeface="Arial Rounded"/>
                <a:ea typeface="Arial Rounded"/>
                <a:cs typeface="Arial Rounded"/>
                <a:sym typeface="Arial Rounded"/>
              </a:rPr>
              <a:t>1943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0" name="Google Shape;440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04600" y="2810880"/>
            <a:ext cx="5195520" cy="2594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597600" y="3104640"/>
            <a:ext cx="4072680" cy="203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28840" y="1519200"/>
            <a:ext cx="2314800" cy="2044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916160" y="52920"/>
            <a:ext cx="2116080" cy="2332080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9"/>
          <p:cNvSpPr/>
          <p:nvPr/>
        </p:nvSpPr>
        <p:spPr>
          <a:xfrm>
            <a:off x="6624000" y="263160"/>
            <a:ext cx="1700640" cy="583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-RU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УОРРЕН МАККАЛЛОК 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9"/>
          <p:cNvSpPr/>
          <p:nvPr/>
        </p:nvSpPr>
        <p:spPr>
          <a:xfrm>
            <a:off x="5499360" y="2781360"/>
            <a:ext cx="1429200" cy="583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-RU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УОЛТЕР ПИТТС 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k">
  <a:themeElements>
    <a:clrScheme name="Sk">
      <a:dk1>
        <a:srgbClr val="0A0C07"/>
      </a:dk1>
      <a:lt1>
        <a:srgbClr val="F9FAFA"/>
      </a:lt1>
      <a:dk2>
        <a:srgbClr val="404C4F"/>
      </a:dk2>
      <a:lt2>
        <a:srgbClr val="FFFFFF"/>
      </a:lt2>
      <a:accent1>
        <a:srgbClr val="82BC25"/>
      </a:accent1>
      <a:accent2>
        <a:srgbClr val="B1EC52"/>
      </a:accent2>
      <a:accent3>
        <a:srgbClr val="404C4F"/>
      </a:accent3>
      <a:accent4>
        <a:srgbClr val="0A0C07"/>
      </a:accent4>
      <a:accent5>
        <a:srgbClr val="F9FAFA"/>
      </a:accent5>
      <a:accent6>
        <a:srgbClr val="70A81F"/>
      </a:accent6>
      <a:hlink>
        <a:srgbClr val="82BC25"/>
      </a:hlink>
      <a:folHlink>
        <a:srgbClr val="404C4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2026-09-05T05:18:55Z</dcterms:created>
  <dc:creator>Walnut Exporter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30.0</vt:r8>
  </property>
  <property fmtid="{D5CDD505-2E9C-101B-9397-08002B2CF9AE}" pid="3" name="PresentationFormat">
    <vt:lpwstr>Экран (16:9)</vt:lpwstr>
  </property>
  <property fmtid="{D5CDD505-2E9C-101B-9397-08002B2CF9AE}" pid="4" name="Slides">
    <vt:r8>30.0</vt:r8>
  </property>
</Properties>
</file>