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y="5143500" cx="9144000"/>
  <p:notesSz cx="6858000" cy="9144000"/>
  <p:embeddedFontLst>
    <p:embeddedFont>
      <p:font typeface="Manrope"/>
      <p:regular r:id="rId43"/>
      <p:bold r:id="rId44"/>
    </p:embeddedFont>
    <p:embeddedFont>
      <p:font typeface="Corbel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9" roundtripDataSignature="AMtx7mhrLgIDdOGIIQ+lstso9x/GRxQr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B8B2497-67E7-4659-91FC-40C4C8C2223C}">
  <a:tblStyle styleId="{4B8B2497-67E7-4659-91FC-40C4C8C2223C}" styleName="Table_0">
    <a:wholeTbl>
      <a:tcTxStyle b="off" i="off">
        <a:font>
          <a:latin typeface="Manrope"/>
          <a:ea typeface="Manrope"/>
          <a:cs typeface="Manrope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CF3E7"/>
          </a:solidFill>
        </a:fill>
      </a:tcStyle>
    </a:wholeTbl>
    <a:band1H>
      <a:tcTxStyle b="off" i="off"/>
      <a:tcStyle>
        <a:fill>
          <a:solidFill>
            <a:srgbClr val="D8E7CB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8E7CB"/>
          </a:solidFill>
        </a:fill>
      </a:tcStyle>
    </a:band1V>
    <a:band2V>
      <a:tcTxStyle b="off" i="off"/>
    </a:band2V>
    <a:lastCol>
      <a:tcTxStyle b="on" i="off">
        <a:font>
          <a:latin typeface="Manrope"/>
          <a:ea typeface="Manrope"/>
          <a:cs typeface="Manrope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Manrope"/>
          <a:ea typeface="Manrope"/>
          <a:cs typeface="Manrope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Manrope"/>
          <a:ea typeface="Manrope"/>
          <a:cs typeface="Manrope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Manrope"/>
          <a:ea typeface="Manrope"/>
          <a:cs typeface="Manrope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font" Target="fonts/Manrope-bold.fntdata"/><Relationship Id="rId43" Type="http://schemas.openxmlformats.org/officeDocument/2006/relationships/font" Target="fonts/Manrope-regular.fntdata"/><Relationship Id="rId46" Type="http://schemas.openxmlformats.org/officeDocument/2006/relationships/font" Target="fonts/Corbel-bold.fntdata"/><Relationship Id="rId45" Type="http://schemas.openxmlformats.org/officeDocument/2006/relationships/font" Target="fonts/Corbel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Corbel-boldItalic.fntdata"/><Relationship Id="rId47" Type="http://schemas.openxmlformats.org/officeDocument/2006/relationships/font" Target="fonts/Corbel-italic.fntdata"/><Relationship Id="rId49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3" name="Google Shape;413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- Шаблон презентации (макеты).pptx; новая титульная иллюстрация, сгенерированная специально для урока.</a:t>
            </a:r>
            <a:endParaRPr/>
          </a:p>
        </p:txBody>
      </p:sp>
      <p:sp>
        <p:nvSpPr>
          <p:cNvPr id="414" name="Google Shape;414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faa5c91dbf_1_46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4" name="Google Shape;564;g3faa5c91dbf_1_466:notes"/>
          <p:cNvSpPr/>
          <p:nvPr>
            <p:ph idx="2" type="sldImg"/>
          </p:nvPr>
        </p:nvSpPr>
        <p:spPr>
          <a:xfrm>
            <a:off x="-1166813" y="0"/>
            <a:ext cx="5334000" cy="3000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9" name="Google Shape;579;p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7" name="Google Shape;587;p1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5" name="Google Shape;595;p1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faa5c91dbf_1_89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2" name="Google Shape;602;g3faa5c91dbf_1_890:notes"/>
          <p:cNvSpPr/>
          <p:nvPr>
            <p:ph idx="2" type="sldImg"/>
          </p:nvPr>
        </p:nvSpPr>
        <p:spPr>
          <a:xfrm>
            <a:off x="-1166813" y="0"/>
            <a:ext cx="5334000" cy="3000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1" name="Google Shape;611;p1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0" name="Google Shape;620;p1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8" name="Google Shape;628;p1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faa5c91dbf_1_109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5" name="Google Shape;635;g3faa5c91dbf_1_1099:notes"/>
          <p:cNvSpPr/>
          <p:nvPr>
            <p:ph idx="2" type="sldImg"/>
          </p:nvPr>
        </p:nvSpPr>
        <p:spPr>
          <a:xfrm>
            <a:off x="-1166813" y="0"/>
            <a:ext cx="5334000" cy="3000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2" name="Google Shape;642;p1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Черновик презентации, слайд 18; образовательный курс.</a:t>
            </a:r>
            <a:endParaRPr/>
          </a:p>
        </p:txBody>
      </p:sp>
      <p:sp>
        <p:nvSpPr>
          <p:cNvPr id="643" name="Google Shape;643;p1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4" name="Google Shape;424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- Шаблон презентации; новая иллюстрация футуристичной компании.</a:t>
            </a:r>
            <a:endParaRPr/>
          </a:p>
        </p:txBody>
      </p:sp>
      <p:sp>
        <p:nvSpPr>
          <p:cNvPr id="425" name="Google Shape;425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faa5c91dbf_1_1520:notes"/>
          <p:cNvSpPr/>
          <p:nvPr>
            <p:ph idx="2" type="sldImg"/>
          </p:nvPr>
        </p:nvSpPr>
        <p:spPr>
          <a:xfrm>
            <a:off x="-1166813" y="0"/>
            <a:ext cx="5334000" cy="3000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3" name="Google Shape;653;g3faa5c91dbf_1_152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Образовательный курс.</a:t>
            </a:r>
            <a:endParaRPr/>
          </a:p>
        </p:txBody>
      </p:sp>
      <p:sp>
        <p:nvSpPr>
          <p:cNvPr id="654" name="Google Shape;654;g3faa5c91dbf_1_152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faa5c91dbf_1_1734:notes"/>
          <p:cNvSpPr/>
          <p:nvPr>
            <p:ph idx="2" type="sldImg"/>
          </p:nvPr>
        </p:nvSpPr>
        <p:spPr>
          <a:xfrm>
            <a:off x="-1166813" y="0"/>
            <a:ext cx="5334000" cy="3000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7" name="Google Shape;667;g3faa5c91dbf_1_173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рекомендации; образовательный курс.</a:t>
            </a:r>
            <a:endParaRPr/>
          </a:p>
        </p:txBody>
      </p:sp>
      <p:sp>
        <p:nvSpPr>
          <p:cNvPr id="668" name="Google Shape;668;g3faa5c91dbf_1_173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8" name="Google Shape;678;p2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рекомендации: образы ИИ в литературе и кино.</a:t>
            </a:r>
            <a:endParaRPr/>
          </a:p>
        </p:txBody>
      </p:sp>
      <p:sp>
        <p:nvSpPr>
          <p:cNvPr id="679" name="Google Shape;679;p2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0" name="Google Shape;690;p2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Формат фактчекинга по материалам образовательного курса.</a:t>
            </a:r>
            <a:endParaRPr/>
          </a:p>
        </p:txBody>
      </p:sp>
      <p:sp>
        <p:nvSpPr>
          <p:cNvPr id="691" name="Google Shape;691;p2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9" name="Google Shape;699;p2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00" name="Google Shape;700;p2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2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8" name="Google Shape;708;p2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09" name="Google Shape;709;p2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6" name="Google Shape;716;p2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17" name="Google Shape;717;p2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2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5" name="Google Shape;725;p2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26" name="Google Shape;726;p2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3" name="Google Shape;733;p2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34" name="Google Shape;734;p2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42" name="Google Shape;742;p2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43" name="Google Shape;743;p2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3" name="Google Shape;433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- Методические рекомендации, слайд 5: вводная беседа о бытовых примерах ИИ.</a:t>
            </a:r>
            <a:endParaRPr/>
          </a:p>
        </p:txBody>
      </p:sp>
      <p:sp>
        <p:nvSpPr>
          <p:cNvPr id="434" name="Google Shape;434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3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0" name="Google Shape;750;p3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51" name="Google Shape;751;p3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3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9" name="Google Shape;759;p3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60" name="Google Shape;760;p3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3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7" name="Google Shape;767;p3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68" name="Google Shape;768;p3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6" name="Google Shape;776;p3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77" name="Google Shape;777;p3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3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84" name="Google Shape;784;p3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85" name="Google Shape;785;p3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3" name="Google Shape;793;p3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794" name="Google Shape;794;p3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3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01" name="Google Shape;801;p3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Технологическая карта урока 1 для 7 класса.</a:t>
            </a:r>
            <a:endParaRPr/>
          </a:p>
        </p:txBody>
      </p:sp>
      <p:sp>
        <p:nvSpPr>
          <p:cNvPr id="802" name="Google Shape;802;p3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6" name="Google Shape;446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рекомендации: примеры применения ИИ.</a:t>
            </a:r>
            <a:endParaRPr/>
          </a:p>
        </p:txBody>
      </p:sp>
      <p:sp>
        <p:nvSpPr>
          <p:cNvPr id="447" name="Google Shape;447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3" name="Google Shape;463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Черновик «Искусственный интеллект-2025», слайд 5: изображения «солнце </a:t>
            </a:r>
            <a:r>
              <a:rPr lang="ru-RU"/>
              <a:t>–</a:t>
            </a:r>
            <a:r>
              <a:rPr lang="ru-RU" sz="1200"/>
              <a:t> лампа», «живое </a:t>
            </a:r>
            <a:r>
              <a:rPr lang="ru-RU"/>
              <a:t>–</a:t>
            </a:r>
            <a:r>
              <a:rPr lang="ru-RU" sz="1200"/>
              <a:t> искусственное растение» и исходная логика объяснения.</a:t>
            </a:r>
            <a:endParaRPr/>
          </a:p>
        </p:txBody>
      </p:sp>
      <p:sp>
        <p:nvSpPr>
          <p:cNvPr id="464" name="Google Shape;464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4" name="Google Shape;474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рекомендации, слайды 8–9; образовательный курс.</a:t>
            </a:r>
            <a:endParaRPr/>
          </a:p>
        </p:txBody>
      </p:sp>
      <p:sp>
        <p:nvSpPr>
          <p:cNvPr id="475" name="Google Shape;475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7" name="Google Shape;497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рекомендации, слайд 9.</a:t>
            </a:r>
            <a:endParaRPr/>
          </a:p>
        </p:txBody>
      </p:sp>
      <p:sp>
        <p:nvSpPr>
          <p:cNvPr id="498" name="Google Shape;498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6" name="Google Shape;506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7" name="Google Shape;507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3faa5c91dbf_1_234:notes"/>
          <p:cNvSpPr/>
          <p:nvPr>
            <p:ph idx="2" type="sldImg"/>
          </p:nvPr>
        </p:nvSpPr>
        <p:spPr>
          <a:xfrm>
            <a:off x="-1166813" y="0"/>
            <a:ext cx="5334000" cy="3000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2" name="Google Shape;532;g3faa5c91dbf_1_23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3" name="Google Shape;533;g3faa5c91dbf_1_23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solidFill>
          <a:srgbClr val="F9FAFA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8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8"/>
          <p:cNvSpPr/>
          <p:nvPr/>
        </p:nvSpPr>
        <p:spPr>
          <a:xfrm>
            <a:off x="952500" y="1624013"/>
            <a:ext cx="3119438" cy="1895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8"/>
          <p:cNvSpPr/>
          <p:nvPr/>
        </p:nvSpPr>
        <p:spPr>
          <a:xfrm>
            <a:off x="952500" y="1624013"/>
            <a:ext cx="642938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8"/>
          <p:cNvSpPr txBox="1"/>
          <p:nvPr>
            <p:ph idx="1" type="body"/>
          </p:nvPr>
        </p:nvSpPr>
        <p:spPr>
          <a:xfrm>
            <a:off x="1047750" y="1671638"/>
            <a:ext cx="452438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8"/>
          <p:cNvSpPr/>
          <p:nvPr/>
        </p:nvSpPr>
        <p:spPr>
          <a:xfrm>
            <a:off x="952500" y="2119313"/>
            <a:ext cx="3119438" cy="140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8"/>
          <p:cNvSpPr txBox="1"/>
          <p:nvPr>
            <p:ph type="title"/>
          </p:nvPr>
        </p:nvSpPr>
        <p:spPr>
          <a:xfrm>
            <a:off x="952500" y="2119313"/>
            <a:ext cx="3119438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8"/>
          <p:cNvSpPr txBox="1"/>
          <p:nvPr>
            <p:ph idx="2" type="body"/>
          </p:nvPr>
        </p:nvSpPr>
        <p:spPr>
          <a:xfrm>
            <a:off x="952500" y="3290888"/>
            <a:ext cx="311943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8"/>
          <p:cNvSpPr/>
          <p:nvPr>
            <p:ph idx="3" type="pic"/>
          </p:nvPr>
        </p:nvSpPr>
        <p:spPr>
          <a:xfrm>
            <a:off x="4381500" y="0"/>
            <a:ext cx="4762500" cy="4762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ссылки со скриншотами" showMasterSp="0">
  <p:cSld name="Заголовок и ссылки со скриншотами">
    <p:bg>
      <p:bgPr>
        <a:solidFill>
          <a:srgbClr val="F9FAFA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47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7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27" name="Google Shape;127;p47"/>
          <p:cNvCxnSpPr/>
          <p:nvPr/>
        </p:nvCxnSpPr>
        <p:spPr>
          <a:xfrm>
            <a:off x="952500" y="2457449"/>
            <a:ext cx="790575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8" name="Google Shape;128;p47"/>
          <p:cNvCxnSpPr/>
          <p:nvPr/>
        </p:nvCxnSpPr>
        <p:spPr>
          <a:xfrm>
            <a:off x="952500" y="3676650"/>
            <a:ext cx="790575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9" name="Google Shape;129;p47"/>
          <p:cNvSpPr/>
          <p:nvPr>
            <p:ph idx="2" type="pic"/>
          </p:nvPr>
        </p:nvSpPr>
        <p:spPr>
          <a:xfrm>
            <a:off x="3190875" y="1371600"/>
            <a:ext cx="5667375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30" name="Google Shape;130;p47"/>
          <p:cNvSpPr txBox="1"/>
          <p:nvPr>
            <p:ph idx="1" type="body"/>
          </p:nvPr>
        </p:nvSpPr>
        <p:spPr>
          <a:xfrm>
            <a:off x="952500" y="1743075"/>
            <a:ext cx="1976438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47"/>
          <p:cNvSpPr/>
          <p:nvPr>
            <p:ph idx="3" type="pic"/>
          </p:nvPr>
        </p:nvSpPr>
        <p:spPr>
          <a:xfrm>
            <a:off x="3190875" y="2590800"/>
            <a:ext cx="5667375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32" name="Google Shape;132;p47"/>
          <p:cNvSpPr txBox="1"/>
          <p:nvPr>
            <p:ph idx="4" type="body"/>
          </p:nvPr>
        </p:nvSpPr>
        <p:spPr>
          <a:xfrm>
            <a:off x="952500" y="2857500"/>
            <a:ext cx="197643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47"/>
          <p:cNvSpPr/>
          <p:nvPr>
            <p:ph idx="5" type="pic"/>
          </p:nvPr>
        </p:nvSpPr>
        <p:spPr>
          <a:xfrm>
            <a:off x="3190875" y="3810000"/>
            <a:ext cx="5667375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34" name="Google Shape;134;p47"/>
          <p:cNvSpPr txBox="1"/>
          <p:nvPr>
            <p:ph idx="6" type="body"/>
          </p:nvPr>
        </p:nvSpPr>
        <p:spPr>
          <a:xfrm>
            <a:off x="952500" y="3971925"/>
            <a:ext cx="212883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инструкция и изображение" showMasterSp="0">
  <p:cSld name="Тёмный — инструкция и изображение">
    <p:bg>
      <p:bgPr>
        <a:solidFill>
          <a:srgbClr val="404C4F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48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48"/>
          <p:cNvSpPr/>
          <p:nvPr/>
        </p:nvSpPr>
        <p:spPr>
          <a:xfrm>
            <a:off x="952500" y="1000125"/>
            <a:ext cx="3524250" cy="3143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48"/>
          <p:cNvSpPr/>
          <p:nvPr/>
        </p:nvSpPr>
        <p:spPr>
          <a:xfrm>
            <a:off x="952500" y="1000125"/>
            <a:ext cx="733425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48"/>
          <p:cNvSpPr txBox="1"/>
          <p:nvPr>
            <p:ph idx="1" type="body"/>
          </p:nvPr>
        </p:nvSpPr>
        <p:spPr>
          <a:xfrm>
            <a:off x="1047750" y="1047750"/>
            <a:ext cx="542925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1EC52"/>
              </a:buClr>
              <a:buSzPts val="855"/>
              <a:buFont typeface="Manrope"/>
              <a:buNone/>
              <a:defRPr b="1" sz="85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8"/>
          <p:cNvSpPr/>
          <p:nvPr/>
        </p:nvSpPr>
        <p:spPr>
          <a:xfrm>
            <a:off x="952500" y="1495425"/>
            <a:ext cx="3524250" cy="2647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8"/>
          <p:cNvSpPr txBox="1"/>
          <p:nvPr>
            <p:ph type="title"/>
          </p:nvPr>
        </p:nvSpPr>
        <p:spPr>
          <a:xfrm>
            <a:off x="952500" y="1495425"/>
            <a:ext cx="3119438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48"/>
          <p:cNvSpPr/>
          <p:nvPr/>
        </p:nvSpPr>
        <p:spPr>
          <a:xfrm>
            <a:off x="952500" y="2667000"/>
            <a:ext cx="3524250" cy="1476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8"/>
          <p:cNvSpPr txBox="1"/>
          <p:nvPr>
            <p:ph idx="2" type="body"/>
          </p:nvPr>
        </p:nvSpPr>
        <p:spPr>
          <a:xfrm>
            <a:off x="952500" y="2667000"/>
            <a:ext cx="330041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48"/>
          <p:cNvSpPr/>
          <p:nvPr/>
        </p:nvSpPr>
        <p:spPr>
          <a:xfrm>
            <a:off x="952500" y="3062288"/>
            <a:ext cx="3524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8"/>
          <p:cNvSpPr/>
          <p:nvPr/>
        </p:nvSpPr>
        <p:spPr>
          <a:xfrm>
            <a:off x="952500" y="3062288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138488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8"/>
          <p:cNvSpPr txBox="1"/>
          <p:nvPr>
            <p:ph idx="3" type="body"/>
          </p:nvPr>
        </p:nvSpPr>
        <p:spPr>
          <a:xfrm>
            <a:off x="1119188" y="3062288"/>
            <a:ext cx="31908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8"/>
          <p:cNvSpPr/>
          <p:nvPr/>
        </p:nvSpPr>
        <p:spPr>
          <a:xfrm>
            <a:off x="952500" y="3686175"/>
            <a:ext cx="3524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8"/>
          <p:cNvSpPr/>
          <p:nvPr/>
        </p:nvSpPr>
        <p:spPr>
          <a:xfrm>
            <a:off x="952500" y="3686175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762375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48"/>
          <p:cNvSpPr txBox="1"/>
          <p:nvPr>
            <p:ph idx="4" type="body"/>
          </p:nvPr>
        </p:nvSpPr>
        <p:spPr>
          <a:xfrm>
            <a:off x="1119188" y="3686175"/>
            <a:ext cx="31908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8"/>
          <p:cNvSpPr/>
          <p:nvPr>
            <p:ph idx="5" type="pic"/>
          </p:nvPr>
        </p:nvSpPr>
        <p:spPr>
          <a:xfrm>
            <a:off x="4857750" y="0"/>
            <a:ext cx="428625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вертикально)" showMasterSp="0">
  <p:cSld name="Промпт и ответ ИИ (вертикально)">
    <p:bg>
      <p:bgPr>
        <a:solidFill>
          <a:srgbClr val="F9FAFA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49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49"/>
          <p:cNvSpPr txBox="1"/>
          <p:nvPr>
            <p:ph type="title"/>
          </p:nvPr>
        </p:nvSpPr>
        <p:spPr>
          <a:xfrm>
            <a:off x="952500" y="571500"/>
            <a:ext cx="56578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9"/>
          <p:cNvSpPr/>
          <p:nvPr>
            <p:ph idx="2" type="pic"/>
          </p:nvPr>
        </p:nvSpPr>
        <p:spPr>
          <a:xfrm>
            <a:off x="4857750" y="1333500"/>
            <a:ext cx="3429000" cy="3429000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49"/>
          <p:cNvSpPr/>
          <p:nvPr/>
        </p:nvSpPr>
        <p:spPr>
          <a:xfrm>
            <a:off x="885825" y="1423988"/>
            <a:ext cx="3776662" cy="6524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49"/>
          <p:cNvSpPr/>
          <p:nvPr/>
        </p:nvSpPr>
        <p:spPr>
          <a:xfrm>
            <a:off x="885825" y="1423988"/>
            <a:ext cx="3776662" cy="481012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9"/>
          <p:cNvSpPr txBox="1"/>
          <p:nvPr>
            <p:ph idx="1" type="body"/>
          </p:nvPr>
        </p:nvSpPr>
        <p:spPr>
          <a:xfrm>
            <a:off x="1028700" y="1566863"/>
            <a:ext cx="3490913" cy="195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60" name="Google Shape;160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1038" y="1905000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49"/>
          <p:cNvSpPr/>
          <p:nvPr/>
        </p:nvSpPr>
        <p:spPr>
          <a:xfrm>
            <a:off x="885825" y="2133600"/>
            <a:ext cx="3776662" cy="2714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9"/>
          <p:cNvSpPr/>
          <p:nvPr/>
        </p:nvSpPr>
        <p:spPr>
          <a:xfrm>
            <a:off x="885825" y="2133600"/>
            <a:ext cx="3776662" cy="2543175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9"/>
          <p:cNvSpPr txBox="1"/>
          <p:nvPr>
            <p:ph idx="3" type="body"/>
          </p:nvPr>
        </p:nvSpPr>
        <p:spPr>
          <a:xfrm>
            <a:off x="1028700" y="2276475"/>
            <a:ext cx="3490913" cy="22574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855"/>
              <a:buFont typeface="Manrope"/>
              <a:buNone/>
              <a:defRPr b="1" sz="85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64" name="Google Shape;164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5825" y="4676775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крупное слово" showMasterSp="0">
  <p:cSld name="Тёмный — крупное слово">
    <p:bg>
      <p:bgPr>
        <a:solidFill>
          <a:srgbClr val="404C4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50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50"/>
          <p:cNvSpPr/>
          <p:nvPr/>
        </p:nvSpPr>
        <p:spPr>
          <a:xfrm>
            <a:off x="819150" y="476250"/>
            <a:ext cx="7505700" cy="1123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50"/>
          <p:cNvSpPr/>
          <p:nvPr/>
        </p:nvSpPr>
        <p:spPr>
          <a:xfrm>
            <a:off x="4205288" y="476250"/>
            <a:ext cx="733425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50"/>
          <p:cNvSpPr txBox="1"/>
          <p:nvPr>
            <p:ph idx="1" type="body"/>
          </p:nvPr>
        </p:nvSpPr>
        <p:spPr>
          <a:xfrm>
            <a:off x="4300538" y="523875"/>
            <a:ext cx="542925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1EC52"/>
              </a:buClr>
              <a:buSzPts val="855"/>
              <a:buFont typeface="Manrope"/>
              <a:buNone/>
              <a:defRPr b="1" sz="85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50"/>
          <p:cNvSpPr/>
          <p:nvPr/>
        </p:nvSpPr>
        <p:spPr>
          <a:xfrm>
            <a:off x="819150" y="971550"/>
            <a:ext cx="75057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50"/>
          <p:cNvSpPr txBox="1"/>
          <p:nvPr>
            <p:ph type="title"/>
          </p:nvPr>
        </p:nvSpPr>
        <p:spPr>
          <a:xfrm>
            <a:off x="819150" y="971550"/>
            <a:ext cx="75057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10011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4275"/>
              <a:buFont typeface="Manrope"/>
              <a:buNone/>
              <a:defRPr b="1" sz="427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50"/>
          <p:cNvSpPr/>
          <p:nvPr>
            <p:ph idx="2" type="pic"/>
          </p:nvPr>
        </p:nvSpPr>
        <p:spPr>
          <a:xfrm>
            <a:off x="3619500" y="2857500"/>
            <a:ext cx="1905000" cy="1905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широкий)" showMasterSp="0">
  <p:cSld name="Промпт и ответ ИИ (широкий)">
    <p:bg>
      <p:bgPr>
        <a:solidFill>
          <a:srgbClr val="F9FAFA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51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51"/>
          <p:cNvSpPr txBox="1"/>
          <p:nvPr>
            <p:ph type="title"/>
          </p:nvPr>
        </p:nvSpPr>
        <p:spPr>
          <a:xfrm>
            <a:off x="952500" y="571500"/>
            <a:ext cx="5948363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51"/>
          <p:cNvSpPr/>
          <p:nvPr/>
        </p:nvSpPr>
        <p:spPr>
          <a:xfrm>
            <a:off x="6805613" y="1547813"/>
            <a:ext cx="1957388" cy="1433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51"/>
          <p:cNvSpPr/>
          <p:nvPr/>
        </p:nvSpPr>
        <p:spPr>
          <a:xfrm>
            <a:off x="6805613" y="1547813"/>
            <a:ext cx="1957388" cy="1262063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51"/>
          <p:cNvSpPr txBox="1"/>
          <p:nvPr>
            <p:ph idx="1" type="body"/>
          </p:nvPr>
        </p:nvSpPr>
        <p:spPr>
          <a:xfrm>
            <a:off x="6948488" y="1690688"/>
            <a:ext cx="1671638" cy="976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79" name="Google Shape;17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1550" y="28098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51"/>
          <p:cNvSpPr/>
          <p:nvPr/>
        </p:nvSpPr>
        <p:spPr>
          <a:xfrm>
            <a:off x="952500" y="1790700"/>
            <a:ext cx="5567363" cy="287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51"/>
          <p:cNvSpPr/>
          <p:nvPr/>
        </p:nvSpPr>
        <p:spPr>
          <a:xfrm>
            <a:off x="952500" y="1790700"/>
            <a:ext cx="5567363" cy="270510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51"/>
          <p:cNvSpPr txBox="1"/>
          <p:nvPr>
            <p:ph idx="2" type="body"/>
          </p:nvPr>
        </p:nvSpPr>
        <p:spPr>
          <a:xfrm>
            <a:off x="1095375" y="1933575"/>
            <a:ext cx="5281613" cy="2419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855"/>
              <a:buFont typeface="Manrope"/>
              <a:buNone/>
              <a:defRPr b="1" sz="85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3" name="Google Shape;183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" y="4495800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реплика и три ссылки" showMasterSp="0">
  <p:cSld name="Заголовок, реплика и три ссылки">
    <p:bg>
      <p:bgPr>
        <a:solidFill>
          <a:srgbClr val="F9FAFA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52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52"/>
          <p:cNvSpPr txBox="1"/>
          <p:nvPr>
            <p:ph type="title"/>
          </p:nvPr>
        </p:nvSpPr>
        <p:spPr>
          <a:xfrm>
            <a:off x="952500" y="623888"/>
            <a:ext cx="4967288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52"/>
          <p:cNvSpPr/>
          <p:nvPr/>
        </p:nvSpPr>
        <p:spPr>
          <a:xfrm>
            <a:off x="885825" y="3062288"/>
            <a:ext cx="54483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52"/>
          <p:cNvSpPr/>
          <p:nvPr/>
        </p:nvSpPr>
        <p:spPr>
          <a:xfrm>
            <a:off x="885825" y="3062288"/>
            <a:ext cx="1585913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52"/>
          <p:cNvSpPr/>
          <p:nvPr>
            <p:ph idx="2" type="pic"/>
          </p:nvPr>
        </p:nvSpPr>
        <p:spPr>
          <a:xfrm>
            <a:off x="885825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90" name="Google Shape;190;p52"/>
          <p:cNvSpPr txBox="1"/>
          <p:nvPr>
            <p:ph idx="1" type="body"/>
          </p:nvPr>
        </p:nvSpPr>
        <p:spPr>
          <a:xfrm>
            <a:off x="885825" y="4205288"/>
            <a:ext cx="158591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91" name="Google Shape;191;p52"/>
          <p:cNvCxnSpPr/>
          <p:nvPr/>
        </p:nvCxnSpPr>
        <p:spPr>
          <a:xfrm rot="5400000">
            <a:off x="1971675" y="3843338"/>
            <a:ext cx="15621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2" name="Google Shape;192;p52"/>
          <p:cNvSpPr/>
          <p:nvPr/>
        </p:nvSpPr>
        <p:spPr>
          <a:xfrm>
            <a:off x="3043238" y="3062288"/>
            <a:ext cx="1452563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52"/>
          <p:cNvSpPr/>
          <p:nvPr>
            <p:ph idx="3" type="pic"/>
          </p:nvPr>
        </p:nvSpPr>
        <p:spPr>
          <a:xfrm>
            <a:off x="3043238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52"/>
          <p:cNvSpPr txBox="1"/>
          <p:nvPr>
            <p:ph idx="4" type="body"/>
          </p:nvPr>
        </p:nvSpPr>
        <p:spPr>
          <a:xfrm>
            <a:off x="3043238" y="4205288"/>
            <a:ext cx="145256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95" name="Google Shape;195;p52"/>
          <p:cNvCxnSpPr/>
          <p:nvPr/>
        </p:nvCxnSpPr>
        <p:spPr>
          <a:xfrm rot="5400000">
            <a:off x="3995738" y="3843338"/>
            <a:ext cx="15621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6" name="Google Shape;196;p52"/>
          <p:cNvSpPr/>
          <p:nvPr/>
        </p:nvSpPr>
        <p:spPr>
          <a:xfrm>
            <a:off x="5067300" y="3062288"/>
            <a:ext cx="1266825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52"/>
          <p:cNvSpPr/>
          <p:nvPr>
            <p:ph idx="5" type="pic"/>
          </p:nvPr>
        </p:nvSpPr>
        <p:spPr>
          <a:xfrm>
            <a:off x="5067300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52"/>
          <p:cNvSpPr txBox="1"/>
          <p:nvPr>
            <p:ph idx="6" type="body"/>
          </p:nvPr>
        </p:nvSpPr>
        <p:spPr>
          <a:xfrm>
            <a:off x="5067300" y="4205288"/>
            <a:ext cx="1266825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2"/>
          <p:cNvSpPr/>
          <p:nvPr/>
        </p:nvSpPr>
        <p:spPr>
          <a:xfrm>
            <a:off x="885825" y="1423988"/>
            <a:ext cx="6572250" cy="125730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52"/>
          <p:cNvSpPr txBox="1"/>
          <p:nvPr>
            <p:ph idx="7" type="body"/>
          </p:nvPr>
        </p:nvSpPr>
        <p:spPr>
          <a:xfrm>
            <a:off x="1028700" y="1566863"/>
            <a:ext cx="6286500" cy="971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35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25"/>
              <a:buFont typeface="Manrope"/>
              <a:buNone/>
              <a:defRPr b="1" sz="142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тёмный)" showMasterSp="0">
  <p:cSld name="Вопрос и изображение (тёмный)">
    <p:bg>
      <p:bgPr>
        <a:solidFill>
          <a:srgbClr val="404C4F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53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53"/>
          <p:cNvSpPr txBox="1"/>
          <p:nvPr>
            <p:ph type="title"/>
          </p:nvPr>
        </p:nvSpPr>
        <p:spPr>
          <a:xfrm>
            <a:off x="952500" y="1943100"/>
            <a:ext cx="3119438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53"/>
          <p:cNvSpPr/>
          <p:nvPr>
            <p:ph idx="2" type="pic"/>
          </p:nvPr>
        </p:nvSpPr>
        <p:spPr>
          <a:xfrm>
            <a:off x="4857750" y="0"/>
            <a:ext cx="428625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заголовок и изображение" showMasterSp="0">
  <p:cSld name="Тёмный — заголовок и изображение">
    <p:bg>
      <p:bgPr>
        <a:solidFill>
          <a:srgbClr val="404C4F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54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54"/>
          <p:cNvSpPr/>
          <p:nvPr/>
        </p:nvSpPr>
        <p:spPr>
          <a:xfrm>
            <a:off x="952500" y="571500"/>
            <a:ext cx="52197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54"/>
          <p:cNvSpPr txBox="1"/>
          <p:nvPr>
            <p:ph type="title"/>
          </p:nvPr>
        </p:nvSpPr>
        <p:spPr>
          <a:xfrm>
            <a:off x="952500" y="571500"/>
            <a:ext cx="52197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54"/>
          <p:cNvSpPr/>
          <p:nvPr>
            <p:ph idx="2" type="pic"/>
          </p:nvPr>
        </p:nvSpPr>
        <p:spPr>
          <a:xfrm>
            <a:off x="952500" y="1790700"/>
            <a:ext cx="7905750" cy="30003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светлый)" showMasterSp="0" type="blank">
  <p:cSld name="BLANK">
    <p:bg>
      <p:bgPr>
        <a:solidFill>
          <a:srgbClr val="F9FAFA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g3faa5c91dbf_1_1550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3faa5c91dbf_1_1550"/>
          <p:cNvSpPr txBox="1"/>
          <p:nvPr>
            <p:ph type="title"/>
          </p:nvPr>
        </p:nvSpPr>
        <p:spPr>
          <a:xfrm>
            <a:off x="952500" y="571500"/>
            <a:ext cx="7905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g3faa5c91dbf_1_1550"/>
          <p:cNvSpPr txBox="1"/>
          <p:nvPr>
            <p:ph idx="1" type="body"/>
          </p:nvPr>
        </p:nvSpPr>
        <p:spPr>
          <a:xfrm>
            <a:off x="952500" y="1181100"/>
            <a:ext cx="79059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solidFill>
          <a:srgbClr val="F9FAFA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g3faa5c91dbf_1_1537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3faa5c91dbf_1_1537"/>
          <p:cNvSpPr/>
          <p:nvPr/>
        </p:nvSpPr>
        <p:spPr>
          <a:xfrm>
            <a:off x="952500" y="1624013"/>
            <a:ext cx="3119400" cy="18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faa5c91dbf_1_1537"/>
          <p:cNvSpPr/>
          <p:nvPr/>
        </p:nvSpPr>
        <p:spPr>
          <a:xfrm>
            <a:off x="952500" y="1624013"/>
            <a:ext cx="642900" cy="20970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3faa5c91dbf_1_1537"/>
          <p:cNvSpPr txBox="1"/>
          <p:nvPr>
            <p:ph idx="1" type="body"/>
          </p:nvPr>
        </p:nvSpPr>
        <p:spPr>
          <a:xfrm>
            <a:off x="1047750" y="1671638"/>
            <a:ext cx="452400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3faa5c91dbf_1_1537"/>
          <p:cNvSpPr/>
          <p:nvPr/>
        </p:nvSpPr>
        <p:spPr>
          <a:xfrm>
            <a:off x="952500" y="2119313"/>
            <a:ext cx="3119400" cy="14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g3faa5c91dbf_1_1537"/>
          <p:cNvSpPr txBox="1"/>
          <p:nvPr>
            <p:ph type="title"/>
          </p:nvPr>
        </p:nvSpPr>
        <p:spPr>
          <a:xfrm>
            <a:off x="952500" y="2119313"/>
            <a:ext cx="3119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g3faa5c91dbf_1_1537"/>
          <p:cNvSpPr txBox="1"/>
          <p:nvPr>
            <p:ph idx="2" type="body"/>
          </p:nvPr>
        </p:nvSpPr>
        <p:spPr>
          <a:xfrm>
            <a:off x="952500" y="3290888"/>
            <a:ext cx="3119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g3faa5c91dbf_1_1537"/>
          <p:cNvSpPr/>
          <p:nvPr>
            <p:ph idx="3" type="pic"/>
          </p:nvPr>
        </p:nvSpPr>
        <p:spPr>
          <a:xfrm>
            <a:off x="4381500" y="0"/>
            <a:ext cx="4762500" cy="4762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изображение" showMasterSp="0" type="obj">
  <p:cSld name="OBJECT">
    <p:bg>
      <p:bgPr>
        <a:solidFill>
          <a:srgbClr val="F9FAFA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9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9"/>
          <p:cNvSpPr/>
          <p:nvPr>
            <p:ph idx="2" type="pic"/>
          </p:nvPr>
        </p:nvSpPr>
        <p:spPr>
          <a:xfrm>
            <a:off x="952500" y="1562100"/>
            <a:ext cx="8191500" cy="35814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39"/>
          <p:cNvSpPr txBox="1"/>
          <p:nvPr>
            <p:ph type="title"/>
          </p:nvPr>
        </p:nvSpPr>
        <p:spPr>
          <a:xfrm>
            <a:off x="952500" y="571500"/>
            <a:ext cx="271938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2BC25"/>
              </a:buClr>
              <a:buSzPts val="2850"/>
              <a:buFont typeface="Manrope"/>
              <a:buNone/>
              <a:defRPr b="1" sz="2850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изображение" showMasterSp="0" type="obj">
  <p:cSld name="OBJECT">
    <p:bg>
      <p:bgPr>
        <a:solidFill>
          <a:srgbClr val="F9FAFA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g3faa5c91dbf_1_1546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3faa5c91dbf_1_1546"/>
          <p:cNvSpPr/>
          <p:nvPr>
            <p:ph idx="2" type="pic"/>
          </p:nvPr>
        </p:nvSpPr>
        <p:spPr>
          <a:xfrm>
            <a:off x="952500" y="1562100"/>
            <a:ext cx="8191500" cy="3581400"/>
          </a:xfrm>
          <a:prstGeom prst="rect">
            <a:avLst/>
          </a:prstGeom>
          <a:noFill/>
          <a:ln>
            <a:noFill/>
          </a:ln>
        </p:spPr>
      </p:sp>
      <p:sp>
        <p:nvSpPr>
          <p:cNvPr id="230" name="Google Shape;230;g3faa5c91dbf_1_1546"/>
          <p:cNvSpPr txBox="1"/>
          <p:nvPr>
            <p:ph type="title"/>
          </p:nvPr>
        </p:nvSpPr>
        <p:spPr>
          <a:xfrm>
            <a:off x="952500" y="571500"/>
            <a:ext cx="27195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2BC25"/>
              </a:buClr>
              <a:buSzPts val="2850"/>
              <a:buFont typeface="Manrope"/>
              <a:buNone/>
              <a:defRPr b="1" sz="2850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5 карточек" showMasterSp="0">
  <p:cSld name="Тёмный — 5 карточек">
    <p:bg>
      <p:bgPr>
        <a:solidFill>
          <a:srgbClr val="404C4F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g3faa5c91dbf_1_1554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3faa5c91dbf_1_1554"/>
          <p:cNvSpPr/>
          <p:nvPr/>
        </p:nvSpPr>
        <p:spPr>
          <a:xfrm>
            <a:off x="952500" y="1562100"/>
            <a:ext cx="7810500" cy="27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3faa5c91dbf_1_1554"/>
          <p:cNvSpPr/>
          <p:nvPr/>
        </p:nvSpPr>
        <p:spPr>
          <a:xfrm>
            <a:off x="952500" y="1562100"/>
            <a:ext cx="1409700" cy="24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faa5c91dbf_1_1554"/>
          <p:cNvSpPr/>
          <p:nvPr>
            <p:ph idx="2" type="pic"/>
          </p:nvPr>
        </p:nvSpPr>
        <p:spPr>
          <a:xfrm>
            <a:off x="952500" y="1562100"/>
            <a:ext cx="1409700" cy="1776300"/>
          </a:xfrm>
          <a:prstGeom prst="rect">
            <a:avLst/>
          </a:prstGeom>
          <a:noFill/>
          <a:ln>
            <a:noFill/>
          </a:ln>
        </p:spPr>
      </p:sp>
      <p:sp>
        <p:nvSpPr>
          <p:cNvPr id="236" name="Google Shape;236;g3faa5c91dbf_1_1554"/>
          <p:cNvSpPr txBox="1"/>
          <p:nvPr>
            <p:ph idx="1" type="body"/>
          </p:nvPr>
        </p:nvSpPr>
        <p:spPr>
          <a:xfrm>
            <a:off x="952500" y="3529013"/>
            <a:ext cx="14097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g3faa5c91dbf_1_1554"/>
          <p:cNvSpPr/>
          <p:nvPr/>
        </p:nvSpPr>
        <p:spPr>
          <a:xfrm>
            <a:off x="2552700" y="1562100"/>
            <a:ext cx="1409700" cy="24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3faa5c91dbf_1_1554"/>
          <p:cNvSpPr/>
          <p:nvPr>
            <p:ph idx="3" type="pic"/>
          </p:nvPr>
        </p:nvSpPr>
        <p:spPr>
          <a:xfrm>
            <a:off x="2552700" y="1562100"/>
            <a:ext cx="1409700" cy="1776300"/>
          </a:xfrm>
          <a:prstGeom prst="rect">
            <a:avLst/>
          </a:prstGeom>
          <a:noFill/>
          <a:ln>
            <a:noFill/>
          </a:ln>
        </p:spPr>
      </p:sp>
      <p:sp>
        <p:nvSpPr>
          <p:cNvPr id="239" name="Google Shape;239;g3faa5c91dbf_1_1554"/>
          <p:cNvSpPr txBox="1"/>
          <p:nvPr>
            <p:ph idx="4" type="body"/>
          </p:nvPr>
        </p:nvSpPr>
        <p:spPr>
          <a:xfrm>
            <a:off x="2552700" y="3529013"/>
            <a:ext cx="14097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g3faa5c91dbf_1_1554"/>
          <p:cNvSpPr/>
          <p:nvPr/>
        </p:nvSpPr>
        <p:spPr>
          <a:xfrm>
            <a:off x="4152900" y="1562100"/>
            <a:ext cx="1409700" cy="27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3faa5c91dbf_1_1554"/>
          <p:cNvSpPr/>
          <p:nvPr>
            <p:ph idx="5" type="pic"/>
          </p:nvPr>
        </p:nvSpPr>
        <p:spPr>
          <a:xfrm>
            <a:off x="4152900" y="1562100"/>
            <a:ext cx="1409700" cy="17763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g3faa5c91dbf_1_1554"/>
          <p:cNvSpPr txBox="1"/>
          <p:nvPr>
            <p:ph idx="6" type="body"/>
          </p:nvPr>
        </p:nvSpPr>
        <p:spPr>
          <a:xfrm>
            <a:off x="4152900" y="3529013"/>
            <a:ext cx="1409700" cy="8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g3faa5c91dbf_1_1554"/>
          <p:cNvSpPr/>
          <p:nvPr/>
        </p:nvSpPr>
        <p:spPr>
          <a:xfrm>
            <a:off x="5753100" y="1562100"/>
            <a:ext cx="1409700" cy="26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3faa5c91dbf_1_1554"/>
          <p:cNvSpPr/>
          <p:nvPr>
            <p:ph idx="7" type="pic"/>
          </p:nvPr>
        </p:nvSpPr>
        <p:spPr>
          <a:xfrm>
            <a:off x="5753100" y="1562100"/>
            <a:ext cx="1409700" cy="1776300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g3faa5c91dbf_1_1554"/>
          <p:cNvSpPr txBox="1"/>
          <p:nvPr>
            <p:ph idx="8" type="body"/>
          </p:nvPr>
        </p:nvSpPr>
        <p:spPr>
          <a:xfrm>
            <a:off x="5753100" y="3529013"/>
            <a:ext cx="14097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g3faa5c91dbf_1_1554"/>
          <p:cNvSpPr/>
          <p:nvPr/>
        </p:nvSpPr>
        <p:spPr>
          <a:xfrm>
            <a:off x="7353300" y="1562100"/>
            <a:ext cx="1409700" cy="24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3faa5c91dbf_1_1554"/>
          <p:cNvSpPr/>
          <p:nvPr>
            <p:ph idx="9" type="pic"/>
          </p:nvPr>
        </p:nvSpPr>
        <p:spPr>
          <a:xfrm>
            <a:off x="7353300" y="1562100"/>
            <a:ext cx="1409700" cy="1776300"/>
          </a:xfrm>
          <a:prstGeom prst="rect">
            <a:avLst/>
          </a:prstGeom>
          <a:noFill/>
          <a:ln>
            <a:noFill/>
          </a:ln>
        </p:spPr>
      </p:sp>
      <p:sp>
        <p:nvSpPr>
          <p:cNvPr id="248" name="Google Shape;248;g3faa5c91dbf_1_1554"/>
          <p:cNvSpPr txBox="1"/>
          <p:nvPr>
            <p:ph idx="13" type="body"/>
          </p:nvPr>
        </p:nvSpPr>
        <p:spPr>
          <a:xfrm>
            <a:off x="7353300" y="3529013"/>
            <a:ext cx="14097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g3faa5c91dbf_1_1554"/>
          <p:cNvSpPr txBox="1"/>
          <p:nvPr>
            <p:ph type="title"/>
          </p:nvPr>
        </p:nvSpPr>
        <p:spPr>
          <a:xfrm>
            <a:off x="952500" y="571500"/>
            <a:ext cx="33003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текст и изображение" showMasterSp="0">
  <p:cSld name="Заголовок, текст и изображение">
    <p:bg>
      <p:bgPr>
        <a:solidFill>
          <a:srgbClr val="F9FAFA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g3faa5c91dbf_1_1573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3faa5c91dbf_1_1573"/>
          <p:cNvSpPr/>
          <p:nvPr>
            <p:ph idx="2" type="pic"/>
          </p:nvPr>
        </p:nvSpPr>
        <p:spPr>
          <a:xfrm>
            <a:off x="952500" y="2171700"/>
            <a:ext cx="8191500" cy="2971800"/>
          </a:xfrm>
          <a:prstGeom prst="rect">
            <a:avLst/>
          </a:prstGeom>
          <a:noFill/>
          <a:ln>
            <a:noFill/>
          </a:ln>
        </p:spPr>
      </p:sp>
      <p:sp>
        <p:nvSpPr>
          <p:cNvPr id="253" name="Google Shape;253;g3faa5c91dbf_1_1573"/>
          <p:cNvSpPr/>
          <p:nvPr/>
        </p:nvSpPr>
        <p:spPr>
          <a:xfrm>
            <a:off x="952500" y="571500"/>
            <a:ext cx="8001000" cy="12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faa5c91dbf_1_1573"/>
          <p:cNvSpPr txBox="1"/>
          <p:nvPr>
            <p:ph type="title"/>
          </p:nvPr>
        </p:nvSpPr>
        <p:spPr>
          <a:xfrm>
            <a:off x="952500" y="571500"/>
            <a:ext cx="48483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g3faa5c91dbf_1_1573"/>
          <p:cNvSpPr txBox="1"/>
          <p:nvPr>
            <p:ph idx="1" type="body"/>
          </p:nvPr>
        </p:nvSpPr>
        <p:spPr>
          <a:xfrm>
            <a:off x="952500" y="1181100"/>
            <a:ext cx="80010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25"/>
              <a:buFont typeface="Manrope"/>
              <a:buNone/>
              <a:defRPr b="1" sz="142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светлый)" showMasterSp="0">
  <p:cSld name="Вопрос и изображение (светлый)">
    <p:bg>
      <p:bgPr>
        <a:solidFill>
          <a:srgbClr val="F9FAFA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g3faa5c91dbf_1_1579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3faa5c91dbf_1_1579"/>
          <p:cNvSpPr txBox="1"/>
          <p:nvPr>
            <p:ph type="title"/>
          </p:nvPr>
        </p:nvSpPr>
        <p:spPr>
          <a:xfrm>
            <a:off x="952500" y="1733550"/>
            <a:ext cx="31194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g3faa5c91dbf_1_1579"/>
          <p:cNvSpPr/>
          <p:nvPr>
            <p:ph idx="2" type="pic"/>
          </p:nvPr>
        </p:nvSpPr>
        <p:spPr>
          <a:xfrm>
            <a:off x="4857750" y="0"/>
            <a:ext cx="42864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тёмный)" showMasterSp="0">
  <p:cSld name="Заголовок и текст (тёмный)">
    <p:bg>
      <p:bgPr>
        <a:solidFill>
          <a:srgbClr val="404C4F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g3faa5c91dbf_1_1583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3faa5c91dbf_1_1583"/>
          <p:cNvSpPr txBox="1"/>
          <p:nvPr>
            <p:ph type="title"/>
          </p:nvPr>
        </p:nvSpPr>
        <p:spPr>
          <a:xfrm>
            <a:off x="952500" y="571500"/>
            <a:ext cx="7905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g3faa5c91dbf_1_1583"/>
          <p:cNvSpPr txBox="1"/>
          <p:nvPr>
            <p:ph idx="1" type="body"/>
          </p:nvPr>
        </p:nvSpPr>
        <p:spPr>
          <a:xfrm>
            <a:off x="952500" y="1181100"/>
            <a:ext cx="79059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Arial"/>
              <a:buChar char="•"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список и изображение" showMasterSp="0">
  <p:cSld name="Заголовок, список и изображение">
    <p:bg>
      <p:bgPr>
        <a:solidFill>
          <a:srgbClr val="F9FAFA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g3faa5c91dbf_1_1587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3faa5c91dbf_1_1587"/>
          <p:cNvSpPr/>
          <p:nvPr/>
        </p:nvSpPr>
        <p:spPr>
          <a:xfrm>
            <a:off x="952500" y="673894"/>
            <a:ext cx="4319700" cy="3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3faa5c91dbf_1_1587"/>
          <p:cNvSpPr/>
          <p:nvPr/>
        </p:nvSpPr>
        <p:spPr>
          <a:xfrm>
            <a:off x="952500" y="673894"/>
            <a:ext cx="4319700" cy="3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g3faa5c91dbf_1_1587"/>
          <p:cNvSpPr txBox="1"/>
          <p:nvPr>
            <p:ph type="title"/>
          </p:nvPr>
        </p:nvSpPr>
        <p:spPr>
          <a:xfrm>
            <a:off x="952500" y="673894"/>
            <a:ext cx="43197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g3faa5c91dbf_1_1587"/>
          <p:cNvSpPr/>
          <p:nvPr/>
        </p:nvSpPr>
        <p:spPr>
          <a:xfrm>
            <a:off x="952500" y="2264569"/>
            <a:ext cx="3524400" cy="22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3faa5c91dbf_1_1587"/>
          <p:cNvSpPr/>
          <p:nvPr/>
        </p:nvSpPr>
        <p:spPr>
          <a:xfrm>
            <a:off x="952500" y="2264569"/>
            <a:ext cx="3524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g3faa5c91dbf_1_1587"/>
          <p:cNvSpPr/>
          <p:nvPr/>
        </p:nvSpPr>
        <p:spPr>
          <a:xfrm>
            <a:off x="952500" y="2264569"/>
            <a:ext cx="71400" cy="1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g3faa5c91dbf_1_15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2340769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g3faa5c91dbf_1_1587"/>
          <p:cNvSpPr txBox="1"/>
          <p:nvPr>
            <p:ph idx="1" type="body"/>
          </p:nvPr>
        </p:nvSpPr>
        <p:spPr>
          <a:xfrm>
            <a:off x="1119188" y="2264569"/>
            <a:ext cx="3190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g3faa5c91dbf_1_1587"/>
          <p:cNvSpPr/>
          <p:nvPr/>
        </p:nvSpPr>
        <p:spPr>
          <a:xfrm>
            <a:off x="952500" y="2659856"/>
            <a:ext cx="3524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3faa5c91dbf_1_1587"/>
          <p:cNvSpPr/>
          <p:nvPr/>
        </p:nvSpPr>
        <p:spPr>
          <a:xfrm>
            <a:off x="952500" y="2659856"/>
            <a:ext cx="71400" cy="1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g3faa5c91dbf_1_15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2736056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3faa5c91dbf_1_1587"/>
          <p:cNvSpPr txBox="1"/>
          <p:nvPr>
            <p:ph idx="2" type="body"/>
          </p:nvPr>
        </p:nvSpPr>
        <p:spPr>
          <a:xfrm>
            <a:off x="1119188" y="2659856"/>
            <a:ext cx="3190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g3faa5c91dbf_1_1587"/>
          <p:cNvSpPr/>
          <p:nvPr/>
        </p:nvSpPr>
        <p:spPr>
          <a:xfrm>
            <a:off x="952500" y="3055144"/>
            <a:ext cx="3524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g3faa5c91dbf_1_1587"/>
          <p:cNvSpPr/>
          <p:nvPr/>
        </p:nvSpPr>
        <p:spPr>
          <a:xfrm>
            <a:off x="952500" y="3055144"/>
            <a:ext cx="71400" cy="1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g3faa5c91dbf_1_15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131344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3faa5c91dbf_1_1587"/>
          <p:cNvSpPr txBox="1"/>
          <p:nvPr>
            <p:ph idx="3" type="body"/>
          </p:nvPr>
        </p:nvSpPr>
        <p:spPr>
          <a:xfrm>
            <a:off x="1119188" y="3055144"/>
            <a:ext cx="3190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g3faa5c91dbf_1_1587"/>
          <p:cNvSpPr/>
          <p:nvPr/>
        </p:nvSpPr>
        <p:spPr>
          <a:xfrm>
            <a:off x="952500" y="3450431"/>
            <a:ext cx="3524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3faa5c91dbf_1_1587"/>
          <p:cNvSpPr/>
          <p:nvPr/>
        </p:nvSpPr>
        <p:spPr>
          <a:xfrm>
            <a:off x="952500" y="3450431"/>
            <a:ext cx="71400" cy="1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4" name="Google Shape;284;g3faa5c91dbf_1_15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526631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3faa5c91dbf_1_1587"/>
          <p:cNvSpPr txBox="1"/>
          <p:nvPr>
            <p:ph idx="4" type="body"/>
          </p:nvPr>
        </p:nvSpPr>
        <p:spPr>
          <a:xfrm>
            <a:off x="1119188" y="3450431"/>
            <a:ext cx="3190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g3faa5c91dbf_1_1587"/>
          <p:cNvSpPr/>
          <p:nvPr/>
        </p:nvSpPr>
        <p:spPr>
          <a:xfrm>
            <a:off x="952500" y="3845719"/>
            <a:ext cx="3524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3faa5c91dbf_1_1587"/>
          <p:cNvSpPr/>
          <p:nvPr/>
        </p:nvSpPr>
        <p:spPr>
          <a:xfrm>
            <a:off x="952500" y="3845719"/>
            <a:ext cx="71400" cy="1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g3faa5c91dbf_1_15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921919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g3faa5c91dbf_1_1587"/>
          <p:cNvSpPr txBox="1"/>
          <p:nvPr>
            <p:ph idx="5" type="body"/>
          </p:nvPr>
        </p:nvSpPr>
        <p:spPr>
          <a:xfrm>
            <a:off x="1119188" y="3845719"/>
            <a:ext cx="3190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" name="Google Shape;290;g3faa5c91dbf_1_1587"/>
          <p:cNvSpPr/>
          <p:nvPr/>
        </p:nvSpPr>
        <p:spPr>
          <a:xfrm>
            <a:off x="952500" y="4241006"/>
            <a:ext cx="3524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3faa5c91dbf_1_1587"/>
          <p:cNvSpPr/>
          <p:nvPr/>
        </p:nvSpPr>
        <p:spPr>
          <a:xfrm>
            <a:off x="952500" y="4241006"/>
            <a:ext cx="71400" cy="1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g3faa5c91dbf_1_15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4317206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g3faa5c91dbf_1_1587"/>
          <p:cNvSpPr txBox="1"/>
          <p:nvPr>
            <p:ph idx="6" type="body"/>
          </p:nvPr>
        </p:nvSpPr>
        <p:spPr>
          <a:xfrm>
            <a:off x="1119188" y="4241006"/>
            <a:ext cx="3190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g3faa5c91dbf_1_1587"/>
          <p:cNvSpPr/>
          <p:nvPr>
            <p:ph idx="7" type="pic"/>
          </p:nvPr>
        </p:nvSpPr>
        <p:spPr>
          <a:xfrm>
            <a:off x="5500688" y="0"/>
            <a:ext cx="3643200" cy="4762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сетка 8 карточек" showMasterSp="0">
  <p:cSld name="Тёмный — сетка 8 карточек">
    <p:bg>
      <p:bgPr>
        <a:solidFill>
          <a:srgbClr val="404C4F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g3faa5c91dbf_1_1618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3faa5c91dbf_1_1618"/>
          <p:cNvSpPr/>
          <p:nvPr/>
        </p:nvSpPr>
        <p:spPr>
          <a:xfrm>
            <a:off x="952500" y="1276350"/>
            <a:ext cx="7810500" cy="353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3faa5c91dbf_1_1618"/>
          <p:cNvSpPr/>
          <p:nvPr/>
        </p:nvSpPr>
        <p:spPr>
          <a:xfrm>
            <a:off x="952500" y="1276350"/>
            <a:ext cx="78105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g3faa5c91dbf_1_1618"/>
          <p:cNvSpPr/>
          <p:nvPr/>
        </p:nvSpPr>
        <p:spPr>
          <a:xfrm>
            <a:off x="952500" y="1276350"/>
            <a:ext cx="18096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g3faa5c91dbf_1_1618"/>
          <p:cNvSpPr/>
          <p:nvPr>
            <p:ph idx="2" type="pic"/>
          </p:nvPr>
        </p:nvSpPr>
        <p:spPr>
          <a:xfrm>
            <a:off x="952500" y="1276350"/>
            <a:ext cx="180960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301" name="Google Shape;301;g3faa5c91dbf_1_1618"/>
          <p:cNvSpPr txBox="1"/>
          <p:nvPr>
            <p:ph idx="1" type="body"/>
          </p:nvPr>
        </p:nvSpPr>
        <p:spPr>
          <a:xfrm>
            <a:off x="952500" y="2705100"/>
            <a:ext cx="18096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g3faa5c91dbf_1_1618"/>
          <p:cNvSpPr/>
          <p:nvPr/>
        </p:nvSpPr>
        <p:spPr>
          <a:xfrm>
            <a:off x="2952750" y="1276350"/>
            <a:ext cx="18096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3faa5c91dbf_1_1618"/>
          <p:cNvSpPr/>
          <p:nvPr>
            <p:ph idx="3" type="pic"/>
          </p:nvPr>
        </p:nvSpPr>
        <p:spPr>
          <a:xfrm>
            <a:off x="2952750" y="1276350"/>
            <a:ext cx="180960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304" name="Google Shape;304;g3faa5c91dbf_1_1618"/>
          <p:cNvSpPr txBox="1"/>
          <p:nvPr>
            <p:ph idx="4" type="body"/>
          </p:nvPr>
        </p:nvSpPr>
        <p:spPr>
          <a:xfrm>
            <a:off x="2952750" y="2705100"/>
            <a:ext cx="18096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g3faa5c91dbf_1_1618"/>
          <p:cNvSpPr/>
          <p:nvPr/>
        </p:nvSpPr>
        <p:spPr>
          <a:xfrm>
            <a:off x="4953000" y="1276350"/>
            <a:ext cx="18096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g3faa5c91dbf_1_1618"/>
          <p:cNvSpPr/>
          <p:nvPr>
            <p:ph idx="5" type="pic"/>
          </p:nvPr>
        </p:nvSpPr>
        <p:spPr>
          <a:xfrm>
            <a:off x="4953000" y="1276350"/>
            <a:ext cx="180960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307" name="Google Shape;307;g3faa5c91dbf_1_1618"/>
          <p:cNvSpPr txBox="1"/>
          <p:nvPr>
            <p:ph idx="6" type="body"/>
          </p:nvPr>
        </p:nvSpPr>
        <p:spPr>
          <a:xfrm>
            <a:off x="4953000" y="2705100"/>
            <a:ext cx="18096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g3faa5c91dbf_1_1618"/>
          <p:cNvSpPr/>
          <p:nvPr/>
        </p:nvSpPr>
        <p:spPr>
          <a:xfrm>
            <a:off x="6953250" y="1276350"/>
            <a:ext cx="18096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3faa5c91dbf_1_1618"/>
          <p:cNvSpPr/>
          <p:nvPr>
            <p:ph idx="7" type="pic"/>
          </p:nvPr>
        </p:nvSpPr>
        <p:spPr>
          <a:xfrm>
            <a:off x="6953250" y="1276350"/>
            <a:ext cx="180960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310" name="Google Shape;310;g3faa5c91dbf_1_1618"/>
          <p:cNvSpPr txBox="1"/>
          <p:nvPr>
            <p:ph idx="8" type="body"/>
          </p:nvPr>
        </p:nvSpPr>
        <p:spPr>
          <a:xfrm>
            <a:off x="6953250" y="2705100"/>
            <a:ext cx="18096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g3faa5c91dbf_1_1618"/>
          <p:cNvSpPr/>
          <p:nvPr/>
        </p:nvSpPr>
        <p:spPr>
          <a:xfrm>
            <a:off x="952500" y="3057525"/>
            <a:ext cx="7810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3faa5c91dbf_1_1618"/>
          <p:cNvSpPr/>
          <p:nvPr/>
        </p:nvSpPr>
        <p:spPr>
          <a:xfrm>
            <a:off x="952500" y="3057525"/>
            <a:ext cx="18096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g3faa5c91dbf_1_1618"/>
          <p:cNvSpPr/>
          <p:nvPr>
            <p:ph idx="9" type="pic"/>
          </p:nvPr>
        </p:nvSpPr>
        <p:spPr>
          <a:xfrm>
            <a:off x="952500" y="3057525"/>
            <a:ext cx="180960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314" name="Google Shape;314;g3faa5c91dbf_1_1618"/>
          <p:cNvSpPr txBox="1"/>
          <p:nvPr>
            <p:ph idx="13" type="body"/>
          </p:nvPr>
        </p:nvSpPr>
        <p:spPr>
          <a:xfrm>
            <a:off x="952500" y="4486275"/>
            <a:ext cx="18096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g3faa5c91dbf_1_1618"/>
          <p:cNvSpPr/>
          <p:nvPr/>
        </p:nvSpPr>
        <p:spPr>
          <a:xfrm>
            <a:off x="2952750" y="3057525"/>
            <a:ext cx="18096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g3faa5c91dbf_1_1618"/>
          <p:cNvSpPr/>
          <p:nvPr>
            <p:ph idx="14" type="pic"/>
          </p:nvPr>
        </p:nvSpPr>
        <p:spPr>
          <a:xfrm>
            <a:off x="2952750" y="3057525"/>
            <a:ext cx="180960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317" name="Google Shape;317;g3faa5c91dbf_1_1618"/>
          <p:cNvSpPr txBox="1"/>
          <p:nvPr>
            <p:ph idx="15" type="body"/>
          </p:nvPr>
        </p:nvSpPr>
        <p:spPr>
          <a:xfrm>
            <a:off x="2952750" y="4486275"/>
            <a:ext cx="18096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8" name="Google Shape;318;g3faa5c91dbf_1_1618"/>
          <p:cNvSpPr/>
          <p:nvPr/>
        </p:nvSpPr>
        <p:spPr>
          <a:xfrm>
            <a:off x="4953000" y="3057525"/>
            <a:ext cx="18096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3faa5c91dbf_1_1618"/>
          <p:cNvSpPr/>
          <p:nvPr>
            <p:ph idx="16" type="pic"/>
          </p:nvPr>
        </p:nvSpPr>
        <p:spPr>
          <a:xfrm>
            <a:off x="4953000" y="3057525"/>
            <a:ext cx="180960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320" name="Google Shape;320;g3faa5c91dbf_1_1618"/>
          <p:cNvSpPr txBox="1"/>
          <p:nvPr>
            <p:ph idx="17" type="body"/>
          </p:nvPr>
        </p:nvSpPr>
        <p:spPr>
          <a:xfrm>
            <a:off x="4953000" y="4486275"/>
            <a:ext cx="18096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g3faa5c91dbf_1_1618"/>
          <p:cNvSpPr/>
          <p:nvPr/>
        </p:nvSpPr>
        <p:spPr>
          <a:xfrm>
            <a:off x="6953250" y="3057525"/>
            <a:ext cx="18096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g3faa5c91dbf_1_1618"/>
          <p:cNvSpPr/>
          <p:nvPr>
            <p:ph idx="18" type="pic"/>
          </p:nvPr>
        </p:nvSpPr>
        <p:spPr>
          <a:xfrm>
            <a:off x="6953250" y="3057525"/>
            <a:ext cx="180960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323" name="Google Shape;323;g3faa5c91dbf_1_1618"/>
          <p:cNvSpPr txBox="1"/>
          <p:nvPr>
            <p:ph idx="19" type="body"/>
          </p:nvPr>
        </p:nvSpPr>
        <p:spPr>
          <a:xfrm>
            <a:off x="6953250" y="4486275"/>
            <a:ext cx="18096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g3faa5c91dbf_1_1618"/>
          <p:cNvSpPr txBox="1"/>
          <p:nvPr>
            <p:ph type="title"/>
          </p:nvPr>
        </p:nvSpPr>
        <p:spPr>
          <a:xfrm>
            <a:off x="952500" y="571500"/>
            <a:ext cx="6819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ссылки со скриншотами" showMasterSp="0">
  <p:cSld name="Заголовок и ссылки со скриншотами">
    <p:bg>
      <p:bgPr>
        <a:solidFill>
          <a:srgbClr val="F9FAFA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g3faa5c91dbf_1_1648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3faa5c91dbf_1_1648"/>
          <p:cNvSpPr txBox="1"/>
          <p:nvPr>
            <p:ph type="title"/>
          </p:nvPr>
        </p:nvSpPr>
        <p:spPr>
          <a:xfrm>
            <a:off x="952500" y="571500"/>
            <a:ext cx="7905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28" name="Google Shape;328;g3faa5c91dbf_1_1648"/>
          <p:cNvCxnSpPr/>
          <p:nvPr/>
        </p:nvCxnSpPr>
        <p:spPr>
          <a:xfrm>
            <a:off x="952500" y="2457449"/>
            <a:ext cx="79059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9" name="Google Shape;329;g3faa5c91dbf_1_1648"/>
          <p:cNvCxnSpPr/>
          <p:nvPr/>
        </p:nvCxnSpPr>
        <p:spPr>
          <a:xfrm>
            <a:off x="952500" y="3676650"/>
            <a:ext cx="79059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0" name="Google Shape;330;g3faa5c91dbf_1_1648"/>
          <p:cNvSpPr/>
          <p:nvPr>
            <p:ph idx="2" type="pic"/>
          </p:nvPr>
        </p:nvSpPr>
        <p:spPr>
          <a:xfrm>
            <a:off x="3190875" y="1371600"/>
            <a:ext cx="56673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331" name="Google Shape;331;g3faa5c91dbf_1_1648"/>
          <p:cNvSpPr txBox="1"/>
          <p:nvPr>
            <p:ph idx="1" type="body"/>
          </p:nvPr>
        </p:nvSpPr>
        <p:spPr>
          <a:xfrm>
            <a:off x="952500" y="1743075"/>
            <a:ext cx="1976400" cy="2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g3faa5c91dbf_1_1648"/>
          <p:cNvSpPr/>
          <p:nvPr>
            <p:ph idx="3" type="pic"/>
          </p:nvPr>
        </p:nvSpPr>
        <p:spPr>
          <a:xfrm>
            <a:off x="3190875" y="2590800"/>
            <a:ext cx="56673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333" name="Google Shape;333;g3faa5c91dbf_1_1648"/>
          <p:cNvSpPr txBox="1"/>
          <p:nvPr>
            <p:ph idx="4" type="body"/>
          </p:nvPr>
        </p:nvSpPr>
        <p:spPr>
          <a:xfrm>
            <a:off x="952500" y="2857500"/>
            <a:ext cx="19764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g3faa5c91dbf_1_1648"/>
          <p:cNvSpPr/>
          <p:nvPr>
            <p:ph idx="5" type="pic"/>
          </p:nvPr>
        </p:nvSpPr>
        <p:spPr>
          <a:xfrm>
            <a:off x="3190875" y="3810000"/>
            <a:ext cx="56673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335" name="Google Shape;335;g3faa5c91dbf_1_1648"/>
          <p:cNvSpPr txBox="1"/>
          <p:nvPr>
            <p:ph idx="6" type="body"/>
          </p:nvPr>
        </p:nvSpPr>
        <p:spPr>
          <a:xfrm>
            <a:off x="952500" y="3971925"/>
            <a:ext cx="21288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инструкция и изображение" showMasterSp="0">
  <p:cSld name="Тёмный — инструкция и изображение">
    <p:bg>
      <p:bgPr>
        <a:solidFill>
          <a:srgbClr val="404C4F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g3faa5c91dbf_1_1659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g3faa5c91dbf_1_1659"/>
          <p:cNvSpPr/>
          <p:nvPr/>
        </p:nvSpPr>
        <p:spPr>
          <a:xfrm>
            <a:off x="952500" y="1000125"/>
            <a:ext cx="3524400" cy="31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g3faa5c91dbf_1_1659"/>
          <p:cNvSpPr/>
          <p:nvPr/>
        </p:nvSpPr>
        <p:spPr>
          <a:xfrm>
            <a:off x="952500" y="1000125"/>
            <a:ext cx="733500" cy="20970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3faa5c91dbf_1_1659"/>
          <p:cNvSpPr txBox="1"/>
          <p:nvPr>
            <p:ph idx="1" type="body"/>
          </p:nvPr>
        </p:nvSpPr>
        <p:spPr>
          <a:xfrm>
            <a:off x="1047750" y="1047750"/>
            <a:ext cx="543000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1EC52"/>
              </a:buClr>
              <a:buSzPts val="855"/>
              <a:buFont typeface="Manrope"/>
              <a:buNone/>
              <a:defRPr b="1" sz="85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1" name="Google Shape;341;g3faa5c91dbf_1_1659"/>
          <p:cNvSpPr/>
          <p:nvPr/>
        </p:nvSpPr>
        <p:spPr>
          <a:xfrm>
            <a:off x="952500" y="1495425"/>
            <a:ext cx="3524400" cy="26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3faa5c91dbf_1_1659"/>
          <p:cNvSpPr txBox="1"/>
          <p:nvPr>
            <p:ph type="title"/>
          </p:nvPr>
        </p:nvSpPr>
        <p:spPr>
          <a:xfrm>
            <a:off x="952500" y="1495425"/>
            <a:ext cx="3119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3" name="Google Shape;343;g3faa5c91dbf_1_1659"/>
          <p:cNvSpPr/>
          <p:nvPr/>
        </p:nvSpPr>
        <p:spPr>
          <a:xfrm>
            <a:off x="952500" y="2667000"/>
            <a:ext cx="3524400" cy="14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g3faa5c91dbf_1_1659"/>
          <p:cNvSpPr txBox="1"/>
          <p:nvPr>
            <p:ph idx="2" type="body"/>
          </p:nvPr>
        </p:nvSpPr>
        <p:spPr>
          <a:xfrm>
            <a:off x="952500" y="2667000"/>
            <a:ext cx="3300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5" name="Google Shape;345;g3faa5c91dbf_1_1659"/>
          <p:cNvSpPr/>
          <p:nvPr/>
        </p:nvSpPr>
        <p:spPr>
          <a:xfrm>
            <a:off x="952500" y="3062288"/>
            <a:ext cx="3524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3faa5c91dbf_1_1659"/>
          <p:cNvSpPr/>
          <p:nvPr/>
        </p:nvSpPr>
        <p:spPr>
          <a:xfrm>
            <a:off x="952500" y="3062288"/>
            <a:ext cx="71400" cy="1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g3faa5c91dbf_1_16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138488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g3faa5c91dbf_1_1659"/>
          <p:cNvSpPr txBox="1"/>
          <p:nvPr>
            <p:ph idx="3" type="body"/>
          </p:nvPr>
        </p:nvSpPr>
        <p:spPr>
          <a:xfrm>
            <a:off x="1119188" y="3062288"/>
            <a:ext cx="319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9" name="Google Shape;349;g3faa5c91dbf_1_1659"/>
          <p:cNvSpPr/>
          <p:nvPr/>
        </p:nvSpPr>
        <p:spPr>
          <a:xfrm>
            <a:off x="952500" y="3686175"/>
            <a:ext cx="3524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g3faa5c91dbf_1_1659"/>
          <p:cNvSpPr/>
          <p:nvPr/>
        </p:nvSpPr>
        <p:spPr>
          <a:xfrm>
            <a:off x="952500" y="3686175"/>
            <a:ext cx="71400" cy="1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g3faa5c91dbf_1_16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762375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g3faa5c91dbf_1_1659"/>
          <p:cNvSpPr txBox="1"/>
          <p:nvPr>
            <p:ph idx="4" type="body"/>
          </p:nvPr>
        </p:nvSpPr>
        <p:spPr>
          <a:xfrm>
            <a:off x="1119188" y="3686175"/>
            <a:ext cx="319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3" name="Google Shape;353;g3faa5c91dbf_1_1659"/>
          <p:cNvSpPr/>
          <p:nvPr>
            <p:ph idx="5" type="pic"/>
          </p:nvPr>
        </p:nvSpPr>
        <p:spPr>
          <a:xfrm>
            <a:off x="4857750" y="0"/>
            <a:ext cx="42864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вертикально)" showMasterSp="0">
  <p:cSld name="Промпт и ответ ИИ (вертикально)">
    <p:bg>
      <p:bgPr>
        <a:solidFill>
          <a:srgbClr val="F9FAFA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g3faa5c91dbf_1_1677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g3faa5c91dbf_1_1677"/>
          <p:cNvSpPr txBox="1"/>
          <p:nvPr>
            <p:ph type="title"/>
          </p:nvPr>
        </p:nvSpPr>
        <p:spPr>
          <a:xfrm>
            <a:off x="952500" y="571500"/>
            <a:ext cx="56580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g3faa5c91dbf_1_1677"/>
          <p:cNvSpPr/>
          <p:nvPr>
            <p:ph idx="2" type="pic"/>
          </p:nvPr>
        </p:nvSpPr>
        <p:spPr>
          <a:xfrm>
            <a:off x="4857750" y="1333500"/>
            <a:ext cx="3429000" cy="3429000"/>
          </a:xfrm>
          <a:prstGeom prst="rect">
            <a:avLst/>
          </a:prstGeom>
          <a:noFill/>
          <a:ln>
            <a:noFill/>
          </a:ln>
        </p:spPr>
      </p:sp>
      <p:sp>
        <p:nvSpPr>
          <p:cNvPr id="358" name="Google Shape;358;g3faa5c91dbf_1_1677"/>
          <p:cNvSpPr/>
          <p:nvPr/>
        </p:nvSpPr>
        <p:spPr>
          <a:xfrm>
            <a:off x="885825" y="1423988"/>
            <a:ext cx="3776700" cy="65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3faa5c91dbf_1_1677"/>
          <p:cNvSpPr/>
          <p:nvPr/>
        </p:nvSpPr>
        <p:spPr>
          <a:xfrm>
            <a:off x="885825" y="1423988"/>
            <a:ext cx="3776700" cy="480900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g3faa5c91dbf_1_1677"/>
          <p:cNvSpPr txBox="1"/>
          <p:nvPr>
            <p:ph idx="1" type="body"/>
          </p:nvPr>
        </p:nvSpPr>
        <p:spPr>
          <a:xfrm>
            <a:off x="1028700" y="1566863"/>
            <a:ext cx="3490800" cy="1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61" name="Google Shape;361;g3faa5c91dbf_1_16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1038" y="1905000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g3faa5c91dbf_1_1677"/>
          <p:cNvSpPr/>
          <p:nvPr/>
        </p:nvSpPr>
        <p:spPr>
          <a:xfrm>
            <a:off x="885825" y="2133600"/>
            <a:ext cx="3776700" cy="271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g3faa5c91dbf_1_1677"/>
          <p:cNvSpPr/>
          <p:nvPr/>
        </p:nvSpPr>
        <p:spPr>
          <a:xfrm>
            <a:off x="885825" y="2133600"/>
            <a:ext cx="3776700" cy="254310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g3faa5c91dbf_1_1677"/>
          <p:cNvSpPr txBox="1"/>
          <p:nvPr>
            <p:ph idx="3" type="body"/>
          </p:nvPr>
        </p:nvSpPr>
        <p:spPr>
          <a:xfrm>
            <a:off x="1028700" y="2276475"/>
            <a:ext cx="3490800" cy="22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855"/>
              <a:buFont typeface="Manrope"/>
              <a:buNone/>
              <a:defRPr b="1" sz="85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65" name="Google Shape;365;g3faa5c91dbf_1_16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5825" y="4676775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светлый)" showMasterSp="0" type="blank">
  <p:cSld name="BLANK">
    <p:bg>
      <p:bgPr>
        <a:solidFill>
          <a:srgbClr val="F9FAFA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40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0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0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крупное слово" showMasterSp="0">
  <p:cSld name="Тёмный — крупное слово">
    <p:bg>
      <p:bgPr>
        <a:solidFill>
          <a:srgbClr val="404C4F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g3faa5c91dbf_1_1689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g3faa5c91dbf_1_1689"/>
          <p:cNvSpPr/>
          <p:nvPr/>
        </p:nvSpPr>
        <p:spPr>
          <a:xfrm>
            <a:off x="819150" y="476250"/>
            <a:ext cx="7505700" cy="112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g3faa5c91dbf_1_1689"/>
          <p:cNvSpPr/>
          <p:nvPr/>
        </p:nvSpPr>
        <p:spPr>
          <a:xfrm>
            <a:off x="4205288" y="476250"/>
            <a:ext cx="733500" cy="20970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g3faa5c91dbf_1_1689"/>
          <p:cNvSpPr txBox="1"/>
          <p:nvPr>
            <p:ph idx="1" type="body"/>
          </p:nvPr>
        </p:nvSpPr>
        <p:spPr>
          <a:xfrm>
            <a:off x="4300538" y="523875"/>
            <a:ext cx="543000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1EC52"/>
              </a:buClr>
              <a:buSzPts val="855"/>
              <a:buFont typeface="Manrope"/>
              <a:buNone/>
              <a:defRPr b="1" sz="85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g3faa5c91dbf_1_1689"/>
          <p:cNvSpPr/>
          <p:nvPr/>
        </p:nvSpPr>
        <p:spPr>
          <a:xfrm>
            <a:off x="819150" y="971550"/>
            <a:ext cx="75057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g3faa5c91dbf_1_1689"/>
          <p:cNvSpPr txBox="1"/>
          <p:nvPr>
            <p:ph type="title"/>
          </p:nvPr>
        </p:nvSpPr>
        <p:spPr>
          <a:xfrm>
            <a:off x="819150" y="971550"/>
            <a:ext cx="75057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10011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4275"/>
              <a:buFont typeface="Manrope"/>
              <a:buNone/>
              <a:defRPr b="1" sz="427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g3faa5c91dbf_1_1689"/>
          <p:cNvSpPr/>
          <p:nvPr>
            <p:ph idx="2" type="pic"/>
          </p:nvPr>
        </p:nvSpPr>
        <p:spPr>
          <a:xfrm>
            <a:off x="3619500" y="2857500"/>
            <a:ext cx="1905000" cy="1905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широкий)" showMasterSp="0">
  <p:cSld name="Промпт и ответ ИИ (широкий)">
    <p:bg>
      <p:bgPr>
        <a:solidFill>
          <a:srgbClr val="F9FAFA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g3faa5c91dbf_1_1697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g3faa5c91dbf_1_1697"/>
          <p:cNvSpPr txBox="1"/>
          <p:nvPr>
            <p:ph type="title"/>
          </p:nvPr>
        </p:nvSpPr>
        <p:spPr>
          <a:xfrm>
            <a:off x="952500" y="571500"/>
            <a:ext cx="5948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g3faa5c91dbf_1_1697"/>
          <p:cNvSpPr/>
          <p:nvPr/>
        </p:nvSpPr>
        <p:spPr>
          <a:xfrm>
            <a:off x="6805613" y="1547813"/>
            <a:ext cx="1957500" cy="14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3faa5c91dbf_1_1697"/>
          <p:cNvSpPr/>
          <p:nvPr/>
        </p:nvSpPr>
        <p:spPr>
          <a:xfrm>
            <a:off x="6805613" y="1547813"/>
            <a:ext cx="1957500" cy="1262100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g3faa5c91dbf_1_1697"/>
          <p:cNvSpPr txBox="1"/>
          <p:nvPr>
            <p:ph idx="1" type="body"/>
          </p:nvPr>
        </p:nvSpPr>
        <p:spPr>
          <a:xfrm>
            <a:off x="6948488" y="1690688"/>
            <a:ext cx="1671600" cy="9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80" name="Google Shape;380;g3faa5c91dbf_1_16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1550" y="28098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g3faa5c91dbf_1_1697"/>
          <p:cNvSpPr/>
          <p:nvPr/>
        </p:nvSpPr>
        <p:spPr>
          <a:xfrm>
            <a:off x="952500" y="1790700"/>
            <a:ext cx="5567400" cy="28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3faa5c91dbf_1_1697"/>
          <p:cNvSpPr/>
          <p:nvPr/>
        </p:nvSpPr>
        <p:spPr>
          <a:xfrm>
            <a:off x="952500" y="1790700"/>
            <a:ext cx="5567400" cy="270510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g3faa5c91dbf_1_1697"/>
          <p:cNvSpPr txBox="1"/>
          <p:nvPr>
            <p:ph idx="2" type="body"/>
          </p:nvPr>
        </p:nvSpPr>
        <p:spPr>
          <a:xfrm>
            <a:off x="1095375" y="1933575"/>
            <a:ext cx="5281500" cy="241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855"/>
              <a:buFont typeface="Manrope"/>
              <a:buNone/>
              <a:defRPr b="1" sz="85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84" name="Google Shape;384;g3faa5c91dbf_1_16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" y="4495800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реплика и три ссылки" showMasterSp="0">
  <p:cSld name="Заголовок, реплика и три ссылки">
    <p:bg>
      <p:bgPr>
        <a:solidFill>
          <a:srgbClr val="F9FAFA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g3faa5c91dbf_1_1708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3faa5c91dbf_1_1708"/>
          <p:cNvSpPr txBox="1"/>
          <p:nvPr>
            <p:ph type="title"/>
          </p:nvPr>
        </p:nvSpPr>
        <p:spPr>
          <a:xfrm>
            <a:off x="952500" y="623888"/>
            <a:ext cx="49674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" name="Google Shape;388;g3faa5c91dbf_1_1708"/>
          <p:cNvSpPr/>
          <p:nvPr/>
        </p:nvSpPr>
        <p:spPr>
          <a:xfrm>
            <a:off x="885825" y="3062288"/>
            <a:ext cx="54483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g3faa5c91dbf_1_1708"/>
          <p:cNvSpPr/>
          <p:nvPr/>
        </p:nvSpPr>
        <p:spPr>
          <a:xfrm>
            <a:off x="885825" y="3062288"/>
            <a:ext cx="15858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g3faa5c91dbf_1_1708"/>
          <p:cNvSpPr/>
          <p:nvPr>
            <p:ph idx="2" type="pic"/>
          </p:nvPr>
        </p:nvSpPr>
        <p:spPr>
          <a:xfrm>
            <a:off x="885825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g3faa5c91dbf_1_1708"/>
          <p:cNvSpPr txBox="1"/>
          <p:nvPr>
            <p:ph idx="1" type="body"/>
          </p:nvPr>
        </p:nvSpPr>
        <p:spPr>
          <a:xfrm>
            <a:off x="885825" y="4205288"/>
            <a:ext cx="15858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92" name="Google Shape;392;g3faa5c91dbf_1_1708"/>
          <p:cNvCxnSpPr/>
          <p:nvPr/>
        </p:nvCxnSpPr>
        <p:spPr>
          <a:xfrm rot="5400000">
            <a:off x="1971675" y="3843338"/>
            <a:ext cx="15621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3" name="Google Shape;393;g3faa5c91dbf_1_1708"/>
          <p:cNvSpPr/>
          <p:nvPr/>
        </p:nvSpPr>
        <p:spPr>
          <a:xfrm>
            <a:off x="3043238" y="3062288"/>
            <a:ext cx="14526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g3faa5c91dbf_1_1708"/>
          <p:cNvSpPr/>
          <p:nvPr>
            <p:ph idx="3" type="pic"/>
          </p:nvPr>
        </p:nvSpPr>
        <p:spPr>
          <a:xfrm>
            <a:off x="3043238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395" name="Google Shape;395;g3faa5c91dbf_1_1708"/>
          <p:cNvSpPr txBox="1"/>
          <p:nvPr>
            <p:ph idx="4" type="body"/>
          </p:nvPr>
        </p:nvSpPr>
        <p:spPr>
          <a:xfrm>
            <a:off x="3043238" y="4205288"/>
            <a:ext cx="14526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96" name="Google Shape;396;g3faa5c91dbf_1_1708"/>
          <p:cNvCxnSpPr/>
          <p:nvPr/>
        </p:nvCxnSpPr>
        <p:spPr>
          <a:xfrm rot="5400000">
            <a:off x="3995738" y="3843338"/>
            <a:ext cx="15621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7" name="Google Shape;397;g3faa5c91dbf_1_1708"/>
          <p:cNvSpPr/>
          <p:nvPr/>
        </p:nvSpPr>
        <p:spPr>
          <a:xfrm>
            <a:off x="5067300" y="3062288"/>
            <a:ext cx="12669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g3faa5c91dbf_1_1708"/>
          <p:cNvSpPr/>
          <p:nvPr>
            <p:ph idx="5" type="pic"/>
          </p:nvPr>
        </p:nvSpPr>
        <p:spPr>
          <a:xfrm>
            <a:off x="5067300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399" name="Google Shape;399;g3faa5c91dbf_1_1708"/>
          <p:cNvSpPr txBox="1"/>
          <p:nvPr>
            <p:ph idx="6" type="body"/>
          </p:nvPr>
        </p:nvSpPr>
        <p:spPr>
          <a:xfrm>
            <a:off x="5067300" y="4205288"/>
            <a:ext cx="1266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g3faa5c91dbf_1_1708"/>
          <p:cNvSpPr/>
          <p:nvPr/>
        </p:nvSpPr>
        <p:spPr>
          <a:xfrm>
            <a:off x="885825" y="1423988"/>
            <a:ext cx="6572400" cy="125730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g3faa5c91dbf_1_1708"/>
          <p:cNvSpPr txBox="1"/>
          <p:nvPr>
            <p:ph idx="7" type="body"/>
          </p:nvPr>
        </p:nvSpPr>
        <p:spPr>
          <a:xfrm>
            <a:off x="1028700" y="1566863"/>
            <a:ext cx="6286500" cy="9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35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25"/>
              <a:buFont typeface="Manrope"/>
              <a:buNone/>
              <a:defRPr b="1" sz="142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тёмный)" showMasterSp="0">
  <p:cSld name="Вопрос и изображение (тёмный)">
    <p:bg>
      <p:bgPr>
        <a:solidFill>
          <a:srgbClr val="404C4F"/>
        </a:solidFill>
      </p:bgPr>
    </p:bg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g3faa5c91dbf_1_1725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g3faa5c91dbf_1_1725"/>
          <p:cNvSpPr txBox="1"/>
          <p:nvPr>
            <p:ph type="title"/>
          </p:nvPr>
        </p:nvSpPr>
        <p:spPr>
          <a:xfrm>
            <a:off x="952500" y="1943100"/>
            <a:ext cx="31194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g3faa5c91dbf_1_1725"/>
          <p:cNvSpPr/>
          <p:nvPr>
            <p:ph idx="2" type="pic"/>
          </p:nvPr>
        </p:nvSpPr>
        <p:spPr>
          <a:xfrm>
            <a:off x="4857750" y="0"/>
            <a:ext cx="42864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заголовок и изображение" showMasterSp="0">
  <p:cSld name="Тёмный — заголовок и изображение">
    <p:bg>
      <p:bgPr>
        <a:solidFill>
          <a:srgbClr val="404C4F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g3faa5c91dbf_1_1729"/>
          <p:cNvPicPr preferRelativeResize="0"/>
          <p:nvPr/>
        </p:nvPicPr>
        <p:blipFill rotWithShape="1">
          <a:blip r:embed="rId2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g3faa5c91dbf_1_1729"/>
          <p:cNvSpPr/>
          <p:nvPr/>
        </p:nvSpPr>
        <p:spPr>
          <a:xfrm>
            <a:off x="952500" y="571500"/>
            <a:ext cx="52197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g3faa5c91dbf_1_1729"/>
          <p:cNvSpPr txBox="1"/>
          <p:nvPr>
            <p:ph type="title"/>
          </p:nvPr>
        </p:nvSpPr>
        <p:spPr>
          <a:xfrm>
            <a:off x="952500" y="571500"/>
            <a:ext cx="52197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g3faa5c91dbf_1_1729"/>
          <p:cNvSpPr/>
          <p:nvPr>
            <p:ph idx="2" type="pic"/>
          </p:nvPr>
        </p:nvSpPr>
        <p:spPr>
          <a:xfrm>
            <a:off x="952500" y="1790700"/>
            <a:ext cx="7905900" cy="3000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5 карточек" showMasterSp="0">
  <p:cSld name="Тёмный — 5 карточек">
    <p:bg>
      <p:bgPr>
        <a:solidFill>
          <a:srgbClr val="404C4F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41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1"/>
          <p:cNvSpPr/>
          <p:nvPr/>
        </p:nvSpPr>
        <p:spPr>
          <a:xfrm>
            <a:off x="952500" y="1562100"/>
            <a:ext cx="7810500" cy="2776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41"/>
          <p:cNvSpPr/>
          <p:nvPr/>
        </p:nvSpPr>
        <p:spPr>
          <a:xfrm>
            <a:off x="9525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1"/>
          <p:cNvSpPr/>
          <p:nvPr>
            <p:ph idx="2" type="pic"/>
          </p:nvPr>
        </p:nvSpPr>
        <p:spPr>
          <a:xfrm>
            <a:off x="9525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41"/>
          <p:cNvSpPr txBox="1"/>
          <p:nvPr>
            <p:ph idx="1" type="body"/>
          </p:nvPr>
        </p:nvSpPr>
        <p:spPr>
          <a:xfrm>
            <a:off x="952500" y="3529013"/>
            <a:ext cx="1409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1"/>
          <p:cNvSpPr/>
          <p:nvPr/>
        </p:nvSpPr>
        <p:spPr>
          <a:xfrm>
            <a:off x="25527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1"/>
          <p:cNvSpPr/>
          <p:nvPr>
            <p:ph idx="3" type="pic"/>
          </p:nvPr>
        </p:nvSpPr>
        <p:spPr>
          <a:xfrm>
            <a:off x="25527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41"/>
          <p:cNvSpPr txBox="1"/>
          <p:nvPr>
            <p:ph idx="4" type="body"/>
          </p:nvPr>
        </p:nvSpPr>
        <p:spPr>
          <a:xfrm>
            <a:off x="2552700" y="3529013"/>
            <a:ext cx="1409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1"/>
          <p:cNvSpPr/>
          <p:nvPr/>
        </p:nvSpPr>
        <p:spPr>
          <a:xfrm>
            <a:off x="4152900" y="1562100"/>
            <a:ext cx="1409700" cy="2776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41"/>
          <p:cNvSpPr/>
          <p:nvPr>
            <p:ph idx="5" type="pic"/>
          </p:nvPr>
        </p:nvSpPr>
        <p:spPr>
          <a:xfrm>
            <a:off x="41529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41"/>
          <p:cNvSpPr txBox="1"/>
          <p:nvPr>
            <p:ph idx="6" type="body"/>
          </p:nvPr>
        </p:nvSpPr>
        <p:spPr>
          <a:xfrm>
            <a:off x="4152900" y="3529013"/>
            <a:ext cx="1409700" cy="809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1"/>
          <p:cNvSpPr/>
          <p:nvPr/>
        </p:nvSpPr>
        <p:spPr>
          <a:xfrm>
            <a:off x="5753100" y="1562100"/>
            <a:ext cx="140970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41"/>
          <p:cNvSpPr/>
          <p:nvPr>
            <p:ph idx="7" type="pic"/>
          </p:nvPr>
        </p:nvSpPr>
        <p:spPr>
          <a:xfrm>
            <a:off x="57531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41"/>
          <p:cNvSpPr txBox="1"/>
          <p:nvPr>
            <p:ph idx="8" type="body"/>
          </p:nvPr>
        </p:nvSpPr>
        <p:spPr>
          <a:xfrm>
            <a:off x="5753100" y="3529013"/>
            <a:ext cx="14097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1"/>
          <p:cNvSpPr/>
          <p:nvPr/>
        </p:nvSpPr>
        <p:spPr>
          <a:xfrm>
            <a:off x="73533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1"/>
          <p:cNvSpPr/>
          <p:nvPr>
            <p:ph idx="9" type="pic"/>
          </p:nvPr>
        </p:nvSpPr>
        <p:spPr>
          <a:xfrm>
            <a:off x="73533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41"/>
          <p:cNvSpPr txBox="1"/>
          <p:nvPr>
            <p:ph idx="13" type="body"/>
          </p:nvPr>
        </p:nvSpPr>
        <p:spPr>
          <a:xfrm>
            <a:off x="7353300" y="3529013"/>
            <a:ext cx="1409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1"/>
          <p:cNvSpPr txBox="1"/>
          <p:nvPr>
            <p:ph type="title"/>
          </p:nvPr>
        </p:nvSpPr>
        <p:spPr>
          <a:xfrm>
            <a:off x="952500" y="571500"/>
            <a:ext cx="330041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текст и изображение" showMasterSp="0">
  <p:cSld name="Заголовок, текст и изображение">
    <p:bg>
      <p:bgPr>
        <a:solidFill>
          <a:srgbClr val="F9FAFA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42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42"/>
          <p:cNvSpPr/>
          <p:nvPr>
            <p:ph idx="2" type="pic"/>
          </p:nvPr>
        </p:nvSpPr>
        <p:spPr>
          <a:xfrm>
            <a:off x="952500" y="2171700"/>
            <a:ext cx="8191500" cy="29718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42"/>
          <p:cNvSpPr/>
          <p:nvPr/>
        </p:nvSpPr>
        <p:spPr>
          <a:xfrm>
            <a:off x="952500" y="571500"/>
            <a:ext cx="8001000" cy="1238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42"/>
          <p:cNvSpPr txBox="1"/>
          <p:nvPr>
            <p:ph type="title"/>
          </p:nvPr>
        </p:nvSpPr>
        <p:spPr>
          <a:xfrm>
            <a:off x="952500" y="571500"/>
            <a:ext cx="4848225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42"/>
          <p:cNvSpPr txBox="1"/>
          <p:nvPr>
            <p:ph idx="1" type="body"/>
          </p:nvPr>
        </p:nvSpPr>
        <p:spPr>
          <a:xfrm>
            <a:off x="952500" y="1181100"/>
            <a:ext cx="8001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25"/>
              <a:buFont typeface="Manrope"/>
              <a:buNone/>
              <a:defRPr b="1" sz="142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светлый)" showMasterSp="0">
  <p:cSld name="Вопрос и изображение (светлый)">
    <p:bg>
      <p:bgPr>
        <a:solidFill>
          <a:srgbClr val="F9FAFA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43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43"/>
          <p:cNvSpPr txBox="1"/>
          <p:nvPr>
            <p:ph type="title"/>
          </p:nvPr>
        </p:nvSpPr>
        <p:spPr>
          <a:xfrm>
            <a:off x="952500" y="1733550"/>
            <a:ext cx="3119438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43"/>
          <p:cNvSpPr/>
          <p:nvPr>
            <p:ph idx="2" type="pic"/>
          </p:nvPr>
        </p:nvSpPr>
        <p:spPr>
          <a:xfrm>
            <a:off x="4857750" y="0"/>
            <a:ext cx="428625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тёмный)" showMasterSp="0">
  <p:cSld name="Заголовок и текст (тёмный)">
    <p:bg>
      <p:bgPr>
        <a:solidFill>
          <a:srgbClr val="404C4F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44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44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44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Arial"/>
              <a:buChar char="•"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список и изображение" showMasterSp="0">
  <p:cSld name="Заголовок, список и изображение">
    <p:bg>
      <p:bgPr>
        <a:solidFill>
          <a:srgbClr val="F9FAFA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45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45"/>
          <p:cNvSpPr/>
          <p:nvPr/>
        </p:nvSpPr>
        <p:spPr>
          <a:xfrm>
            <a:off x="952500" y="673894"/>
            <a:ext cx="4319588" cy="37957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45"/>
          <p:cNvSpPr/>
          <p:nvPr/>
        </p:nvSpPr>
        <p:spPr>
          <a:xfrm>
            <a:off x="952500" y="673894"/>
            <a:ext cx="4319588" cy="37957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5"/>
          <p:cNvSpPr txBox="1"/>
          <p:nvPr>
            <p:ph type="title"/>
          </p:nvPr>
        </p:nvSpPr>
        <p:spPr>
          <a:xfrm>
            <a:off x="952500" y="673894"/>
            <a:ext cx="4319588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45"/>
          <p:cNvSpPr/>
          <p:nvPr/>
        </p:nvSpPr>
        <p:spPr>
          <a:xfrm>
            <a:off x="952500" y="2264569"/>
            <a:ext cx="3524250" cy="22050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45"/>
          <p:cNvSpPr/>
          <p:nvPr/>
        </p:nvSpPr>
        <p:spPr>
          <a:xfrm>
            <a:off x="952500" y="2264569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45"/>
          <p:cNvSpPr/>
          <p:nvPr/>
        </p:nvSpPr>
        <p:spPr>
          <a:xfrm>
            <a:off x="952500" y="2264569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2340769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5"/>
          <p:cNvSpPr txBox="1"/>
          <p:nvPr>
            <p:ph idx="1" type="body"/>
          </p:nvPr>
        </p:nvSpPr>
        <p:spPr>
          <a:xfrm>
            <a:off x="1119188" y="2264569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5"/>
          <p:cNvSpPr/>
          <p:nvPr/>
        </p:nvSpPr>
        <p:spPr>
          <a:xfrm>
            <a:off x="952500" y="2659856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5"/>
          <p:cNvSpPr/>
          <p:nvPr/>
        </p:nvSpPr>
        <p:spPr>
          <a:xfrm>
            <a:off x="952500" y="2659856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2736056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45"/>
          <p:cNvSpPr txBox="1"/>
          <p:nvPr>
            <p:ph idx="2" type="body"/>
          </p:nvPr>
        </p:nvSpPr>
        <p:spPr>
          <a:xfrm>
            <a:off x="1119188" y="2659856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5"/>
          <p:cNvSpPr/>
          <p:nvPr/>
        </p:nvSpPr>
        <p:spPr>
          <a:xfrm>
            <a:off x="952500" y="3055144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5"/>
          <p:cNvSpPr/>
          <p:nvPr/>
        </p:nvSpPr>
        <p:spPr>
          <a:xfrm>
            <a:off x="952500" y="3055144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131344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45"/>
          <p:cNvSpPr txBox="1"/>
          <p:nvPr>
            <p:ph idx="3" type="body"/>
          </p:nvPr>
        </p:nvSpPr>
        <p:spPr>
          <a:xfrm>
            <a:off x="1119188" y="3055144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5"/>
          <p:cNvSpPr/>
          <p:nvPr/>
        </p:nvSpPr>
        <p:spPr>
          <a:xfrm>
            <a:off x="952500" y="3450431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5"/>
          <p:cNvSpPr/>
          <p:nvPr/>
        </p:nvSpPr>
        <p:spPr>
          <a:xfrm>
            <a:off x="952500" y="3450431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526631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45"/>
          <p:cNvSpPr txBox="1"/>
          <p:nvPr>
            <p:ph idx="4" type="body"/>
          </p:nvPr>
        </p:nvSpPr>
        <p:spPr>
          <a:xfrm>
            <a:off x="1119188" y="3450431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5"/>
          <p:cNvSpPr/>
          <p:nvPr/>
        </p:nvSpPr>
        <p:spPr>
          <a:xfrm>
            <a:off x="952500" y="3845719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5"/>
          <p:cNvSpPr/>
          <p:nvPr/>
        </p:nvSpPr>
        <p:spPr>
          <a:xfrm>
            <a:off x="952500" y="3845719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921919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45"/>
          <p:cNvSpPr txBox="1"/>
          <p:nvPr>
            <p:ph idx="5" type="body"/>
          </p:nvPr>
        </p:nvSpPr>
        <p:spPr>
          <a:xfrm>
            <a:off x="1119188" y="3845719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45"/>
          <p:cNvSpPr/>
          <p:nvPr/>
        </p:nvSpPr>
        <p:spPr>
          <a:xfrm>
            <a:off x="952500" y="4241006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5"/>
          <p:cNvSpPr/>
          <p:nvPr/>
        </p:nvSpPr>
        <p:spPr>
          <a:xfrm>
            <a:off x="952500" y="4241006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4317206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5"/>
          <p:cNvSpPr txBox="1"/>
          <p:nvPr>
            <p:ph idx="6" type="body"/>
          </p:nvPr>
        </p:nvSpPr>
        <p:spPr>
          <a:xfrm>
            <a:off x="1119188" y="4241006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45"/>
          <p:cNvSpPr/>
          <p:nvPr>
            <p:ph idx="7" type="pic"/>
          </p:nvPr>
        </p:nvSpPr>
        <p:spPr>
          <a:xfrm>
            <a:off x="5500688" y="0"/>
            <a:ext cx="3643313" cy="4762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сетка 8 карточек" showMasterSp="0">
  <p:cSld name="Тёмный — сетка 8 карточек">
    <p:bg>
      <p:bgPr>
        <a:solidFill>
          <a:srgbClr val="404C4F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46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46"/>
          <p:cNvSpPr/>
          <p:nvPr/>
        </p:nvSpPr>
        <p:spPr>
          <a:xfrm>
            <a:off x="952500" y="1276350"/>
            <a:ext cx="7810500" cy="353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6"/>
          <p:cNvSpPr/>
          <p:nvPr/>
        </p:nvSpPr>
        <p:spPr>
          <a:xfrm>
            <a:off x="952500" y="1276350"/>
            <a:ext cx="781050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6"/>
          <p:cNvSpPr/>
          <p:nvPr/>
        </p:nvSpPr>
        <p:spPr>
          <a:xfrm>
            <a:off x="95250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6"/>
          <p:cNvSpPr/>
          <p:nvPr>
            <p:ph idx="2" type="pic"/>
          </p:nvPr>
        </p:nvSpPr>
        <p:spPr>
          <a:xfrm>
            <a:off x="95250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46"/>
          <p:cNvSpPr txBox="1"/>
          <p:nvPr>
            <p:ph idx="1" type="body"/>
          </p:nvPr>
        </p:nvSpPr>
        <p:spPr>
          <a:xfrm>
            <a:off x="95250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6"/>
          <p:cNvSpPr/>
          <p:nvPr/>
        </p:nvSpPr>
        <p:spPr>
          <a:xfrm>
            <a:off x="295275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46"/>
          <p:cNvSpPr/>
          <p:nvPr>
            <p:ph idx="3" type="pic"/>
          </p:nvPr>
        </p:nvSpPr>
        <p:spPr>
          <a:xfrm>
            <a:off x="295275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46"/>
          <p:cNvSpPr txBox="1"/>
          <p:nvPr>
            <p:ph idx="4" type="body"/>
          </p:nvPr>
        </p:nvSpPr>
        <p:spPr>
          <a:xfrm>
            <a:off x="295275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46"/>
          <p:cNvSpPr/>
          <p:nvPr/>
        </p:nvSpPr>
        <p:spPr>
          <a:xfrm>
            <a:off x="495300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46"/>
          <p:cNvSpPr/>
          <p:nvPr>
            <p:ph idx="5" type="pic"/>
          </p:nvPr>
        </p:nvSpPr>
        <p:spPr>
          <a:xfrm>
            <a:off x="495300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46"/>
          <p:cNvSpPr txBox="1"/>
          <p:nvPr>
            <p:ph idx="6" type="body"/>
          </p:nvPr>
        </p:nvSpPr>
        <p:spPr>
          <a:xfrm>
            <a:off x="495300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46"/>
          <p:cNvSpPr/>
          <p:nvPr/>
        </p:nvSpPr>
        <p:spPr>
          <a:xfrm>
            <a:off x="695325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46"/>
          <p:cNvSpPr/>
          <p:nvPr>
            <p:ph idx="7" type="pic"/>
          </p:nvPr>
        </p:nvSpPr>
        <p:spPr>
          <a:xfrm>
            <a:off x="695325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46"/>
          <p:cNvSpPr txBox="1"/>
          <p:nvPr>
            <p:ph idx="8" type="body"/>
          </p:nvPr>
        </p:nvSpPr>
        <p:spPr>
          <a:xfrm>
            <a:off x="695325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46"/>
          <p:cNvSpPr/>
          <p:nvPr/>
        </p:nvSpPr>
        <p:spPr>
          <a:xfrm>
            <a:off x="952500" y="3057525"/>
            <a:ext cx="7810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46"/>
          <p:cNvSpPr/>
          <p:nvPr/>
        </p:nvSpPr>
        <p:spPr>
          <a:xfrm>
            <a:off x="952500" y="3057525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46"/>
          <p:cNvSpPr/>
          <p:nvPr>
            <p:ph idx="9" type="pic"/>
          </p:nvPr>
        </p:nvSpPr>
        <p:spPr>
          <a:xfrm>
            <a:off x="95250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46"/>
          <p:cNvSpPr txBox="1"/>
          <p:nvPr>
            <p:ph idx="13" type="body"/>
          </p:nvPr>
        </p:nvSpPr>
        <p:spPr>
          <a:xfrm>
            <a:off x="952500" y="4486275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46"/>
          <p:cNvSpPr/>
          <p:nvPr/>
        </p:nvSpPr>
        <p:spPr>
          <a:xfrm>
            <a:off x="2952750" y="3057525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6"/>
          <p:cNvSpPr/>
          <p:nvPr>
            <p:ph idx="14" type="pic"/>
          </p:nvPr>
        </p:nvSpPr>
        <p:spPr>
          <a:xfrm>
            <a:off x="295275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46"/>
          <p:cNvSpPr txBox="1"/>
          <p:nvPr>
            <p:ph idx="15" type="body"/>
          </p:nvPr>
        </p:nvSpPr>
        <p:spPr>
          <a:xfrm>
            <a:off x="2952750" y="4486275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6"/>
          <p:cNvSpPr/>
          <p:nvPr/>
        </p:nvSpPr>
        <p:spPr>
          <a:xfrm>
            <a:off x="4953000" y="3057525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6"/>
          <p:cNvSpPr/>
          <p:nvPr>
            <p:ph idx="16" type="pic"/>
          </p:nvPr>
        </p:nvSpPr>
        <p:spPr>
          <a:xfrm>
            <a:off x="495300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46"/>
          <p:cNvSpPr txBox="1"/>
          <p:nvPr>
            <p:ph idx="17" type="body"/>
          </p:nvPr>
        </p:nvSpPr>
        <p:spPr>
          <a:xfrm>
            <a:off x="4953000" y="4486275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46"/>
          <p:cNvSpPr/>
          <p:nvPr/>
        </p:nvSpPr>
        <p:spPr>
          <a:xfrm>
            <a:off x="6953250" y="3057525"/>
            <a:ext cx="180975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6"/>
          <p:cNvSpPr/>
          <p:nvPr>
            <p:ph idx="18" type="pic"/>
          </p:nvPr>
        </p:nvSpPr>
        <p:spPr>
          <a:xfrm>
            <a:off x="695325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46"/>
          <p:cNvSpPr txBox="1"/>
          <p:nvPr>
            <p:ph idx="19" type="body"/>
          </p:nvPr>
        </p:nvSpPr>
        <p:spPr>
          <a:xfrm>
            <a:off x="6953250" y="4486275"/>
            <a:ext cx="1809750" cy="32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46"/>
          <p:cNvSpPr txBox="1"/>
          <p:nvPr>
            <p:ph type="title"/>
          </p:nvPr>
        </p:nvSpPr>
        <p:spPr>
          <a:xfrm>
            <a:off x="952500" y="571500"/>
            <a:ext cx="6819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28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1.xml"/><Relationship Id="rId19" Type="http://schemas.openxmlformats.org/officeDocument/2006/relationships/theme" Target="../theme/theme3.xml"/><Relationship Id="rId6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7"/>
          <p:cNvPicPr preferRelativeResize="0"/>
          <p:nvPr/>
        </p:nvPicPr>
        <p:blipFill rotWithShape="1">
          <a:blip r:embed="rId1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7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37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91973" lvl="2" marL="13716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291973" lvl="3" marL="18288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91973" lvl="4" marL="22860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g3faa5c91dbf_1_1533"/>
          <p:cNvPicPr preferRelativeResize="0"/>
          <p:nvPr/>
        </p:nvPicPr>
        <p:blipFill rotWithShape="1">
          <a:blip r:embed="rId1">
            <a:alphaModFix/>
          </a:blip>
          <a:srcRect b="90" l="0" r="0" t="0"/>
          <a:stretch/>
        </p:blipFill>
        <p:spPr>
          <a:xfrm>
            <a:off x="0" y="-4762"/>
            <a:ext cx="5715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3faa5c91dbf_1_1533"/>
          <p:cNvSpPr txBox="1"/>
          <p:nvPr>
            <p:ph type="title"/>
          </p:nvPr>
        </p:nvSpPr>
        <p:spPr>
          <a:xfrm>
            <a:off x="952500" y="571500"/>
            <a:ext cx="7905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3" name="Google Shape;213;g3faa5c91dbf_1_1533"/>
          <p:cNvSpPr txBox="1"/>
          <p:nvPr>
            <p:ph idx="1" type="body"/>
          </p:nvPr>
        </p:nvSpPr>
        <p:spPr>
          <a:xfrm>
            <a:off x="952500" y="1181100"/>
            <a:ext cx="79059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91973" lvl="2" marL="13716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291973" lvl="3" marL="18288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91973" lvl="4" marL="22860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2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"/>
          <p:cNvSpPr/>
          <p:nvPr/>
        </p:nvSpPr>
        <p:spPr>
          <a:xfrm>
            <a:off x="952500" y="1600200"/>
            <a:ext cx="180975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r>
              <a:rPr b="0" i="0" lang="ru-RU" sz="9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Урок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1"/>
          <p:cNvSpPr/>
          <p:nvPr/>
        </p:nvSpPr>
        <p:spPr>
          <a:xfrm>
            <a:off x="952500" y="2019300"/>
            <a:ext cx="3429000" cy="1381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ru-RU" sz="30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Введение в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ru-RU" sz="30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искусственный интеллект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"/>
          <p:cNvSpPr/>
          <p:nvPr/>
        </p:nvSpPr>
        <p:spPr>
          <a:xfrm>
            <a:off x="952500" y="3667125"/>
            <a:ext cx="15240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8 класс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9" name="Google Shape;419;p1"/>
          <p:cNvPicPr preferRelativeResize="0"/>
          <p:nvPr/>
        </p:nvPicPr>
        <p:blipFill rotWithShape="1">
          <a:blip r:embed="rId3">
            <a:alphaModFix/>
          </a:blip>
          <a:srcRect b="0" l="23441" r="23441" t="0"/>
          <a:stretch/>
        </p:blipFill>
        <p:spPr>
          <a:xfrm>
            <a:off x="4602075" y="662025"/>
            <a:ext cx="3780300" cy="4005300"/>
          </a:xfrm>
          <a:prstGeom prst="roundRect">
            <a:avLst>
              <a:gd fmla="val 2857" name="adj"/>
            </a:avLst>
          </a:prstGeom>
          <a:noFill/>
          <a:ln>
            <a:noFill/>
          </a:ln>
        </p:spPr>
      </p:pic>
      <p:sp>
        <p:nvSpPr>
          <p:cNvPr id="420" name="Google Shape;420;p1"/>
          <p:cNvSpPr/>
          <p:nvPr/>
        </p:nvSpPr>
        <p:spPr>
          <a:xfrm>
            <a:off x="7272000" y="71800"/>
            <a:ext cx="18096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r>
              <a:rPr lang="ru-RU" sz="975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При поддержке</a:t>
            </a:r>
            <a:r>
              <a:rPr b="0" i="0" lang="ru-RU" sz="9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13843" y="303310"/>
            <a:ext cx="749304" cy="192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faa5c91dbf_1_466"/>
          <p:cNvSpPr txBox="1"/>
          <p:nvPr>
            <p:ph type="title"/>
          </p:nvPr>
        </p:nvSpPr>
        <p:spPr>
          <a:xfrm>
            <a:off x="825600" y="254250"/>
            <a:ext cx="7905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Традиционное программирование </a:t>
            </a:r>
            <a:br>
              <a:rPr lang="ru-RU"/>
            </a:br>
            <a:r>
              <a:rPr lang="ru-RU"/>
              <a:t>и машинное обучение</a:t>
            </a:r>
            <a:endParaRPr/>
          </a:p>
        </p:txBody>
      </p:sp>
      <p:sp>
        <p:nvSpPr>
          <p:cNvPr id="567" name="Google Shape;567;g3faa5c91dbf_1_466"/>
          <p:cNvSpPr txBox="1"/>
          <p:nvPr/>
        </p:nvSpPr>
        <p:spPr>
          <a:xfrm>
            <a:off x="4450080" y="3908674"/>
            <a:ext cx="45807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Математики предложили машинное обучение – чтобы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алгоритмы сами автоматически строили правила 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вместо людей. Машинное обучение – разновидность ИИ, при котором модель находит закономерности в данных. 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68" name="Google Shape;568;g3faa5c91dbf_1_466"/>
          <p:cNvSpPr txBox="1"/>
          <p:nvPr/>
        </p:nvSpPr>
        <p:spPr>
          <a:xfrm>
            <a:off x="695600" y="3908550"/>
            <a:ext cx="36951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Некоторые задачи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, которые мы ставим перед современными машинами, настолько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сложны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, что написание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пошаговых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инструкций заняло </a:t>
            </a:r>
            <a:b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бы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слишком много времени</a:t>
            </a:r>
            <a:endParaRPr b="1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69" name="Google Shape;569;g3faa5c91dbf_1_466"/>
          <p:cNvSpPr txBox="1"/>
          <p:nvPr/>
        </p:nvSpPr>
        <p:spPr>
          <a:xfrm>
            <a:off x="-137033" y="1103970"/>
            <a:ext cx="4852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Программирование</a:t>
            </a:r>
            <a:endParaRPr b="0" i="0" sz="16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0" name="Google Shape;570;g3faa5c91dbf_1_466"/>
          <p:cNvSpPr txBox="1"/>
          <p:nvPr/>
        </p:nvSpPr>
        <p:spPr>
          <a:xfrm>
            <a:off x="4589358" y="1104089"/>
            <a:ext cx="4852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Машинное</a:t>
            </a:r>
            <a:r>
              <a:rPr b="0" i="0" lang="ru-RU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b="0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обучение</a:t>
            </a:r>
            <a:endParaRPr b="0" i="0" sz="16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1" name="Google Shape;571;g3faa5c91dbf_1_466"/>
          <p:cNvSpPr txBox="1"/>
          <p:nvPr/>
        </p:nvSpPr>
        <p:spPr>
          <a:xfrm>
            <a:off x="3706806" y="1435589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anrope"/>
              <a:buNone/>
            </a:pPr>
            <a:r>
              <a:rPr b="1" i="0" lang="ru-RU" sz="1600" u="none" cap="none" strike="noStrike">
                <a:solidFill>
                  <a:schemeClr val="accent6"/>
                </a:solidFill>
                <a:latin typeface="Manrope"/>
                <a:ea typeface="Manrope"/>
                <a:cs typeface="Manrope"/>
                <a:sym typeface="Manrope"/>
              </a:rPr>
              <a:t>Алгоритмы машинного обучения – это двигатели</a:t>
            </a:r>
            <a:endParaRPr b="1" i="0" sz="1600" u="none" cap="none" strike="noStrike">
              <a:solidFill>
                <a:schemeClr val="accent6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72" name="Google Shape;572;g3faa5c91dbf_1_466"/>
          <p:cNvCxnSpPr>
            <a:stCxn id="571" idx="2"/>
          </p:cNvCxnSpPr>
          <p:nvPr/>
        </p:nvCxnSpPr>
        <p:spPr>
          <a:xfrm flipH="1" rot="-5400000">
            <a:off x="5605356" y="1714139"/>
            <a:ext cx="364200" cy="1161300"/>
          </a:xfrm>
          <a:prstGeom prst="curvedConnector2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73" name="Google Shape;573;g3faa5c91dbf_1_466"/>
          <p:cNvSpPr txBox="1"/>
          <p:nvPr/>
        </p:nvSpPr>
        <p:spPr>
          <a:xfrm>
            <a:off x="3706806" y="3429561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anrope"/>
              <a:buNone/>
            </a:pPr>
            <a:r>
              <a:rPr b="1" i="0" lang="ru-RU" sz="1600" u="none" cap="none" strike="noStrike">
                <a:solidFill>
                  <a:schemeClr val="accent6"/>
                </a:solidFill>
                <a:latin typeface="Manrope"/>
                <a:ea typeface="Manrope"/>
                <a:cs typeface="Manrope"/>
                <a:sym typeface="Manrope"/>
              </a:rPr>
              <a:t>Данные – это топливо</a:t>
            </a:r>
            <a:endParaRPr b="0" i="0" sz="1800" u="none" cap="none" strike="noStrike">
              <a:solidFill>
                <a:schemeClr val="accent6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574" name="Google Shape;574;g3faa5c91dbf_1_466"/>
          <p:cNvCxnSpPr>
            <a:stCxn id="573" idx="0"/>
          </p:cNvCxnSpPr>
          <p:nvPr/>
        </p:nvCxnSpPr>
        <p:spPr>
          <a:xfrm rot="-5400000">
            <a:off x="5518806" y="2718861"/>
            <a:ext cx="398700" cy="1022700"/>
          </a:xfrm>
          <a:prstGeom prst="curvedConnector2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575" name="Google Shape;575;g3faa5c91dbf_1_4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55098" y="1351111"/>
            <a:ext cx="2871767" cy="2622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g3faa5c91dbf_1_4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5592" y="1534942"/>
            <a:ext cx="2922212" cy="2413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1"/>
          <p:cNvSpPr txBox="1"/>
          <p:nvPr>
            <p:ph type="title"/>
          </p:nvPr>
        </p:nvSpPr>
        <p:spPr>
          <a:xfrm>
            <a:off x="766375" y="156975"/>
            <a:ext cx="7905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«Семейство» технологий ИИ</a:t>
            </a:r>
            <a:endParaRPr/>
          </a:p>
        </p:txBody>
      </p:sp>
      <p:sp>
        <p:nvSpPr>
          <p:cNvPr id="582" name="Google Shape;582;p11"/>
          <p:cNvSpPr txBox="1"/>
          <p:nvPr/>
        </p:nvSpPr>
        <p:spPr>
          <a:xfrm>
            <a:off x="803603" y="1809070"/>
            <a:ext cx="10753863" cy="331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9939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</a:pPr>
            <a:r>
              <a:t/>
            </a:r>
            <a:endParaRPr b="1" i="0" sz="998" u="none" cap="none" strike="noStrike">
              <a:solidFill>
                <a:srgbClr val="0A0C07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83" name="Google Shape;583;p11"/>
          <p:cNvSpPr txBox="1"/>
          <p:nvPr/>
        </p:nvSpPr>
        <p:spPr>
          <a:xfrm>
            <a:off x="551557" y="713468"/>
            <a:ext cx="3867900" cy="38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21142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1" i="0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Искусственный интеллект </a:t>
            </a:r>
            <a:r>
              <a:rPr b="0" i="0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– семейство любых алгоритмов, позволяющих имитировать человеческий интеллект, объединяет множество умных алгоритмов.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2114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1" i="0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Машинное обучение </a:t>
            </a:r>
            <a:r>
              <a:rPr b="0" i="0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– часть искусственного интеллекта, где алгоритмы учатся на данных с учетом закономерностей.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2114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1" i="0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Нейронные сети </a:t>
            </a:r>
            <a:r>
              <a:rPr b="0" i="0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– подмножество алгоритмов машинного обучения, математическая модель имитирующая работу человеческого мозга.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2114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1" i="0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Глубокое обучение </a:t>
            </a:r>
            <a:r>
              <a:rPr b="0" i="0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– методы обучения многослойных нейронных сетей.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4" name="Google Shape;58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58972" y="1503266"/>
            <a:ext cx="4499278" cy="2999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2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История развития ИИ</a:t>
            </a:r>
            <a:endParaRPr/>
          </a:p>
        </p:txBody>
      </p:sp>
      <p:sp>
        <p:nvSpPr>
          <p:cNvPr id="590" name="Google Shape;590;p12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Manrope"/>
              <a:buNone/>
            </a:pPr>
            <a:r>
              <a:rPr b="0" lang="ru-RU" sz="1800">
                <a:latin typeface="Manrope"/>
                <a:ea typeface="Manrope"/>
                <a:cs typeface="Manrope"/>
                <a:sym typeface="Manrope"/>
              </a:rPr>
              <a:t>Люди тысячелетиями мечтали создать искусственный разум.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Manrope"/>
              <a:buNone/>
            </a:pPr>
            <a:r>
              <a:rPr b="0" lang="ru-RU" sz="1800">
                <a:latin typeface="Manrope"/>
                <a:ea typeface="Manrope"/>
                <a:cs typeface="Manrope"/>
                <a:sym typeface="Manrope"/>
              </a:rPr>
              <a:t>От мифов и механических устройств - к алгоритмам, машинам, обучению на данных и интеллектуальным системам будущего.</a:t>
            </a:r>
            <a:endParaRPr/>
          </a:p>
        </p:txBody>
      </p:sp>
      <p:pic>
        <p:nvPicPr>
          <p:cNvPr id="591" name="Google Shape;59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100" y="2159233"/>
            <a:ext cx="7772400" cy="27658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92" name="Google Shape;592;p12"/>
          <p:cNvGraphicFramePr/>
          <p:nvPr/>
        </p:nvGraphicFramePr>
        <p:xfrm>
          <a:off x="800098" y="46151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{4B8B2497-67E7-4659-91FC-40C4C8C2223C}</a:tableStyleId>
              </a:tblPr>
              <a:tblGrid>
                <a:gridCol w="1295400"/>
                <a:gridCol w="1295400"/>
                <a:gridCol w="3886200"/>
                <a:gridCol w="12954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Manrope"/>
                        <a:buNone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</a:rPr>
                        <a:t>Античность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Manrope"/>
                        <a:buNone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</a:rPr>
                        <a:t>XIX век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Manrope"/>
                        <a:buNone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</a:rPr>
                        <a:t>XX век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Manrope"/>
                        <a:buNone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</a:rPr>
                        <a:t>Наше время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3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796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nrope"/>
              <a:buNone/>
            </a:pPr>
            <a:r>
              <a:rPr b="1" lang="ru-RU" sz="3200">
                <a:solidFill>
                  <a:schemeClr val="dk1"/>
                </a:solidFill>
              </a:rPr>
              <a:t>Античность. </a:t>
            </a:r>
            <a:br>
              <a:rPr b="1" lang="ru-RU" sz="3200">
                <a:solidFill>
                  <a:schemeClr val="dk1"/>
                </a:solidFill>
              </a:rPr>
            </a:br>
            <a:r>
              <a:rPr b="1" lang="ru-RU" sz="3200">
                <a:solidFill>
                  <a:schemeClr val="dk1"/>
                </a:solidFill>
              </a:rPr>
              <a:t>Талос – мифический бронзовый страж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98" name="Google Shape;59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1712" y="1236962"/>
            <a:ext cx="6620577" cy="3722076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13"/>
          <p:cNvSpPr txBox="1"/>
          <p:nvPr>
            <p:ph idx="1" type="body"/>
          </p:nvPr>
        </p:nvSpPr>
        <p:spPr>
          <a:xfrm>
            <a:off x="1514475" y="1585912"/>
            <a:ext cx="3471864" cy="3024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Manrope"/>
              <a:buNone/>
            </a:pPr>
            <a:r>
              <a:rPr b="1" lang="ru-RU" sz="1800">
                <a:solidFill>
                  <a:srgbClr val="242B2D"/>
                </a:solidFill>
              </a:rPr>
              <a:t>Люди воображали искусственных помощников задолго до появления компьютеров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faa5c91dbf_1_890"/>
          <p:cNvSpPr txBox="1"/>
          <p:nvPr>
            <p:ph type="title"/>
          </p:nvPr>
        </p:nvSpPr>
        <p:spPr>
          <a:xfrm>
            <a:off x="952500" y="571500"/>
            <a:ext cx="7905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Мастерская Жаккара</a:t>
            </a:r>
            <a:endParaRPr/>
          </a:p>
        </p:txBody>
      </p:sp>
      <p:sp>
        <p:nvSpPr>
          <p:cNvPr id="605" name="Google Shape;605;g3faa5c91dbf_1_890"/>
          <p:cNvSpPr txBox="1"/>
          <p:nvPr>
            <p:ph idx="1" type="body"/>
          </p:nvPr>
        </p:nvSpPr>
        <p:spPr>
          <a:xfrm>
            <a:off x="684351" y="2404575"/>
            <a:ext cx="40911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600"/>
              <a:buFont typeface="Manrope"/>
              <a:buNone/>
            </a:pPr>
            <a:r>
              <a:rPr b="0" lang="ru-RU" sz="1600">
                <a:latin typeface="Manrope"/>
                <a:ea typeface="Manrope"/>
                <a:cs typeface="Manrope"/>
                <a:sym typeface="Manrope"/>
              </a:rPr>
              <a:t>Перед вами необычная машина - ткацкий станок Жаккара. Он умеет создавать на ткани сложные повторяющиеся узоры. </a:t>
            </a:r>
            <a:endParaRPr/>
          </a:p>
          <a:p>
            <a:pPr indent="0" lvl="0" marL="0" rtl="0" algn="l">
              <a:lnSpc>
                <a:spcPct val="10599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600"/>
              <a:buFont typeface="Manrope"/>
              <a:buNone/>
            </a:pPr>
            <a:r>
              <a:rPr b="0" lang="ru-RU" sz="1600">
                <a:latin typeface="Manrope"/>
                <a:ea typeface="Manrope"/>
                <a:cs typeface="Manrope"/>
                <a:sym typeface="Manrope"/>
              </a:rPr>
              <a:t>Управляет его работой программа, записанная на физических носителях - перфокартах.</a:t>
            </a:r>
            <a:endParaRPr/>
          </a:p>
          <a:p>
            <a:pPr indent="0" lvl="0" marL="0" rtl="0" algn="l">
              <a:lnSpc>
                <a:spcPct val="105999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600"/>
              <a:buFont typeface="Manrope"/>
              <a:buNone/>
            </a:pPr>
            <a:r>
              <a:rPr lang="ru-RU" sz="1600">
                <a:latin typeface="Manrope"/>
                <a:ea typeface="Manrope"/>
                <a:cs typeface="Manrope"/>
                <a:sym typeface="Manrope"/>
              </a:rPr>
              <a:t>Перфокарта</a:t>
            </a:r>
            <a:r>
              <a:rPr b="0" lang="ru-RU" sz="1600">
                <a:latin typeface="Manrope"/>
                <a:ea typeface="Manrope"/>
                <a:cs typeface="Manrope"/>
                <a:sym typeface="Manrope"/>
              </a:rPr>
              <a:t> – это специальная карточка с отверстиями. </a:t>
            </a:r>
            <a:r>
              <a:rPr b="0" lang="ru-RU" sz="1600">
                <a:solidFill>
                  <a:srgbClr val="242B2D"/>
                </a:solidFill>
              </a:rPr>
              <a:t>Перфокарты задавали станку последовательность операций.</a:t>
            </a:r>
            <a:endParaRPr/>
          </a:p>
          <a:p>
            <a:pPr indent="0" lvl="0" marL="0" rtl="0" algn="l">
              <a:lnSpc>
                <a:spcPct val="10599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600"/>
              <a:buFont typeface="Manrope"/>
              <a:buNone/>
            </a:pPr>
            <a:r>
              <a:t/>
            </a:r>
            <a:endParaRPr b="0" sz="16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6" name="Google Shape;606;g3faa5c91dbf_1_890"/>
          <p:cNvSpPr/>
          <p:nvPr/>
        </p:nvSpPr>
        <p:spPr>
          <a:xfrm>
            <a:off x="6786880" y="147638"/>
            <a:ext cx="2071500" cy="685800"/>
          </a:xfrm>
          <a:prstGeom prst="roundRect">
            <a:avLst>
              <a:gd fmla="val 16667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Начало ХIХ века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g3faa5c91dbf_1_890"/>
          <p:cNvSpPr/>
          <p:nvPr/>
        </p:nvSpPr>
        <p:spPr>
          <a:xfrm>
            <a:off x="705301" y="1214425"/>
            <a:ext cx="4049100" cy="1133400"/>
          </a:xfrm>
          <a:prstGeom prst="roundRect">
            <a:avLst>
              <a:gd fmla="val 16667" name="adj"/>
            </a:avLst>
          </a:prstGeom>
          <a:solidFill>
            <a:srgbClr val="F2F4F3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Машине можно заранее записать последовательность команд, а затем заставить ее автоматически выполнять эту программу.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8" name="Google Shape;608;g3faa5c91dbf_1_890"/>
          <p:cNvPicPr preferRelativeResize="0"/>
          <p:nvPr/>
        </p:nvPicPr>
        <p:blipFill rotWithShape="1">
          <a:blip r:embed="rId3">
            <a:alphaModFix/>
          </a:blip>
          <a:srcRect b="0" l="41871" r="0" t="0"/>
          <a:stretch/>
        </p:blipFill>
        <p:spPr>
          <a:xfrm>
            <a:off x="4842525" y="990600"/>
            <a:ext cx="4175526" cy="404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5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7968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1943 г. </a:t>
            </a:r>
            <a:r>
              <a:rPr b="1" lang="ru-RU" sz="3200">
                <a:solidFill>
                  <a:srgbClr val="271E26"/>
                </a:solidFill>
              </a:rPr>
              <a:t>Модель нейрона</a:t>
            </a:r>
            <a:endParaRPr/>
          </a:p>
        </p:txBody>
      </p:sp>
      <p:sp>
        <p:nvSpPr>
          <p:cNvPr id="614" name="Google Shape;614;p15"/>
          <p:cNvSpPr txBox="1"/>
          <p:nvPr>
            <p:ph idx="1" type="body"/>
          </p:nvPr>
        </p:nvSpPr>
        <p:spPr>
          <a:xfrm>
            <a:off x="897870" y="1885950"/>
            <a:ext cx="3486710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800">
                <a:solidFill>
                  <a:srgbClr val="3A2E31"/>
                </a:solidFill>
              </a:rPr>
              <a:t>Ученые предложили первую математическую модель искусственного нейрона.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800">
                <a:solidFill>
                  <a:srgbClr val="3A2E31"/>
                </a:solidFill>
              </a:rPr>
              <a:t>Она упрощенно описывала, как несколько входных сигналов могут привести к одному выходному результату.</a:t>
            </a:r>
            <a:endParaRPr/>
          </a:p>
        </p:txBody>
      </p:sp>
      <p:sp>
        <p:nvSpPr>
          <p:cNvPr id="615" name="Google Shape;615;p15"/>
          <p:cNvSpPr txBox="1"/>
          <p:nvPr/>
        </p:nvSpPr>
        <p:spPr>
          <a:xfrm>
            <a:off x="512109" y="3509865"/>
            <a:ext cx="10515600" cy="5485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t/>
            </a:r>
            <a:endParaRPr b="1" i="0" sz="2850" u="none" cap="none" strike="noStrike">
              <a:solidFill>
                <a:srgbClr val="0A0C07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16" name="Google Shape;61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0161" y="1441481"/>
            <a:ext cx="4208089" cy="2827207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15"/>
          <p:cNvSpPr/>
          <p:nvPr/>
        </p:nvSpPr>
        <p:spPr>
          <a:xfrm>
            <a:off x="7465748" y="4047760"/>
            <a:ext cx="1350481" cy="224212"/>
          </a:xfrm>
          <a:prstGeom prst="rect">
            <a:avLst/>
          </a:prstGeom>
          <a:gradFill>
            <a:gsLst>
              <a:gs pos="0">
                <a:srgbClr val="040005"/>
              </a:gs>
              <a:gs pos="50000">
                <a:srgbClr val="250B28"/>
              </a:gs>
              <a:gs pos="74000">
                <a:srgbClr val="3B2C2C"/>
              </a:gs>
              <a:gs pos="100000">
                <a:srgbClr val="4A3733">
                  <a:alpha val="52157"/>
                </a:srgbClr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6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7968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1950 г. </a:t>
            </a:r>
            <a:r>
              <a:rPr lang="ru-RU" sz="3200">
                <a:solidFill>
                  <a:srgbClr val="271E26"/>
                </a:solidFill>
                <a:latin typeface="Manrope"/>
                <a:ea typeface="Manrope"/>
                <a:cs typeface="Manrope"/>
                <a:sym typeface="Manrope"/>
              </a:rPr>
              <a:t>Тест Тьюринга</a:t>
            </a:r>
            <a:endParaRPr/>
          </a:p>
        </p:txBody>
      </p:sp>
      <p:sp>
        <p:nvSpPr>
          <p:cNvPr id="623" name="Google Shape;623;p16"/>
          <p:cNvSpPr txBox="1"/>
          <p:nvPr/>
        </p:nvSpPr>
        <p:spPr>
          <a:xfrm>
            <a:off x="4935911" y="1704812"/>
            <a:ext cx="3800475" cy="30957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Человек ведет текстовый диалог с двумя скрытыми собеседниками – человеком и машиной.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Если по ответам нельзя уверенно определить машину, считается, что она прошла тест.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Тест оценивает поведение в диалоге, а не наличие сознания.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4" name="Google Shape;624;p16"/>
          <p:cNvPicPr preferRelativeResize="0"/>
          <p:nvPr/>
        </p:nvPicPr>
        <p:blipFill rotWithShape="1">
          <a:blip r:embed="rId3">
            <a:alphaModFix/>
          </a:blip>
          <a:srcRect b="1887" l="0" r="0" t="-1"/>
          <a:stretch/>
        </p:blipFill>
        <p:spPr>
          <a:xfrm>
            <a:off x="952500" y="1704812"/>
            <a:ext cx="3695982" cy="2417492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16"/>
          <p:cNvSpPr/>
          <p:nvPr/>
        </p:nvSpPr>
        <p:spPr>
          <a:xfrm>
            <a:off x="3654072" y="3840845"/>
            <a:ext cx="994410" cy="274320"/>
          </a:xfrm>
          <a:prstGeom prst="rect">
            <a:avLst/>
          </a:prstGeom>
          <a:solidFill>
            <a:srgbClr val="04000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37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17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1959 г. Термин «Машинное обучение»</a:t>
            </a:r>
            <a:endParaRPr/>
          </a:p>
        </p:txBody>
      </p:sp>
      <p:pic>
        <p:nvPicPr>
          <p:cNvPr id="631" name="Google Shape;631;p17"/>
          <p:cNvPicPr preferRelativeResize="0"/>
          <p:nvPr/>
        </p:nvPicPr>
        <p:blipFill rotWithShape="1">
          <a:blip r:embed="rId3">
            <a:alphaModFix/>
          </a:blip>
          <a:srcRect b="1674" l="0" r="0" t="2304"/>
          <a:stretch/>
        </p:blipFill>
        <p:spPr>
          <a:xfrm>
            <a:off x="3831757" y="1324638"/>
            <a:ext cx="4908165" cy="3141924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17"/>
          <p:cNvSpPr txBox="1"/>
          <p:nvPr/>
        </p:nvSpPr>
        <p:spPr>
          <a:xfrm>
            <a:off x="542213" y="2280083"/>
            <a:ext cx="3171217" cy="31419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2E31"/>
              </a:buClr>
              <a:buSzPts val="1600"/>
              <a:buFont typeface="Manrope"/>
              <a:buNone/>
            </a:pPr>
            <a:r>
              <a:rPr b="0" i="0" lang="ru-RU" sz="16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В 1959 г. Артур Сэмюэл ввел термин «</a:t>
            </a:r>
            <a:r>
              <a:rPr b="1" i="0" lang="ru-RU" sz="16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машинное обучение</a:t>
            </a:r>
            <a:r>
              <a:rPr b="0" i="0" lang="ru-RU" sz="16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». </a:t>
            </a:r>
            <a:br>
              <a:rPr b="0" i="0" lang="ru-RU" sz="16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6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Он использовал его для описания способности компьютеров обучаться на данных и улучшать результат без записи отдельного правила для каждой ситуации.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000"/>
              <a:buFont typeface="Manrope"/>
              <a:buNone/>
            </a:pPr>
            <a:r>
              <a:t/>
            </a:r>
            <a:endParaRPr b="0" i="0" sz="1000" u="none" cap="none" strike="noStrike">
              <a:solidFill>
                <a:srgbClr val="0A0C07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27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3faa5c91dbf_1_1099"/>
          <p:cNvSpPr txBox="1"/>
          <p:nvPr>
            <p:ph type="title"/>
          </p:nvPr>
        </p:nvSpPr>
        <p:spPr>
          <a:xfrm>
            <a:off x="952500" y="571500"/>
            <a:ext cx="7905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1990-е: ИИ на основе заданных знаний</a:t>
            </a:r>
            <a:endParaRPr/>
          </a:p>
        </p:txBody>
      </p:sp>
      <p:sp>
        <p:nvSpPr>
          <p:cNvPr id="638" name="Google Shape;638;g3faa5c91dbf_1_1099"/>
          <p:cNvSpPr txBox="1"/>
          <p:nvPr>
            <p:ph idx="1" type="body"/>
          </p:nvPr>
        </p:nvSpPr>
        <p:spPr>
          <a:xfrm>
            <a:off x="5637762" y="1300480"/>
            <a:ext cx="3220500" cy="33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600">
                <a:solidFill>
                  <a:srgbClr val="3A2E31"/>
                </a:solidFill>
              </a:rPr>
              <a:t>В 1997 году шахматная система </a:t>
            </a:r>
            <a:r>
              <a:rPr lang="ru-RU" sz="1600">
                <a:solidFill>
                  <a:srgbClr val="3A2E31"/>
                </a:solidFill>
              </a:rPr>
              <a:t>Deep Blue</a:t>
            </a:r>
            <a:r>
              <a:rPr b="0" lang="ru-RU" sz="1600">
                <a:solidFill>
                  <a:srgbClr val="3A2E31"/>
                </a:solidFill>
              </a:rPr>
              <a:t> победила чемпиона мира Гарри Каспарова.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600">
                <a:solidFill>
                  <a:srgbClr val="3A2E31"/>
                </a:solidFill>
              </a:rPr>
              <a:t>Система анализировала шахматную позицию, сравнивала множество вариантов и выбирала ход.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600">
                <a:solidFill>
                  <a:srgbClr val="3A2E31"/>
                </a:solidFill>
              </a:rPr>
              <a:t>Deep Blue решала только одну задачу и работала на основе знаний и критериев, заданных разработчиками, а не обучалась как современные модели.</a:t>
            </a:r>
            <a:endParaRPr sz="1600"/>
          </a:p>
        </p:txBody>
      </p:sp>
      <p:pic>
        <p:nvPicPr>
          <p:cNvPr id="639" name="Google Shape;639;g3faa5c91dbf_1_10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4359" y="1300480"/>
            <a:ext cx="4563270" cy="3042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994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9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Как ИИ развивался дальше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19"/>
          <p:cNvSpPr/>
          <p:nvPr/>
        </p:nvSpPr>
        <p:spPr>
          <a:xfrm>
            <a:off x="1100137" y="1114425"/>
            <a:ext cx="1217246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b="1" i="0" lang="ru-RU" sz="225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2000-е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9"/>
          <p:cNvSpPr/>
          <p:nvPr/>
        </p:nvSpPr>
        <p:spPr>
          <a:xfrm>
            <a:off x="2433636" y="1114425"/>
            <a:ext cx="6710363" cy="619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Стало больше цифровых данных и вычислительных мощностей.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9"/>
          <p:cNvSpPr/>
          <p:nvPr/>
        </p:nvSpPr>
        <p:spPr>
          <a:xfrm>
            <a:off x="1100136" y="1836382"/>
            <a:ext cx="1095375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b="1" i="0" lang="ru-RU" sz="225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2010-е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9"/>
          <p:cNvSpPr/>
          <p:nvPr/>
        </p:nvSpPr>
        <p:spPr>
          <a:xfrm>
            <a:off x="2433636" y="1836382"/>
            <a:ext cx="6524626" cy="619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Глубокие нейронные сети улучшили распознавание изображений и речи.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0" name="Google Shape;650;p19"/>
          <p:cNvPicPr preferRelativeResize="0"/>
          <p:nvPr/>
        </p:nvPicPr>
        <p:blipFill rotWithShape="1">
          <a:blip r:embed="rId3">
            <a:alphaModFix/>
          </a:blip>
          <a:srcRect b="10638" l="0" r="0" t="11434"/>
          <a:stretch/>
        </p:blipFill>
        <p:spPr>
          <a:xfrm>
            <a:off x="2444948" y="2455507"/>
            <a:ext cx="4825603" cy="2507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71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Добро пожаловать в «Альтернативное будущее»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8" name="Google Shape;428;p2"/>
          <p:cNvPicPr preferRelativeResize="0"/>
          <p:nvPr/>
        </p:nvPicPr>
        <p:blipFill rotWithShape="1">
          <a:blip r:embed="rId3">
            <a:alphaModFix/>
          </a:blip>
          <a:srcRect b="9540" l="0" r="0" t="9540"/>
          <a:stretch/>
        </p:blipFill>
        <p:spPr>
          <a:xfrm>
            <a:off x="952500" y="1142950"/>
            <a:ext cx="7905900" cy="3600600"/>
          </a:xfrm>
          <a:prstGeom prst="roundRect">
            <a:avLst>
              <a:gd fmla="val 3175" name="adj"/>
            </a:avLst>
          </a:prstGeom>
          <a:noFill/>
          <a:ln>
            <a:noFill/>
          </a:ln>
        </p:spPr>
      </p:pic>
      <p:sp>
        <p:nvSpPr>
          <p:cNvPr id="429" name="Google Shape;429;p2"/>
          <p:cNvSpPr/>
          <p:nvPr/>
        </p:nvSpPr>
        <p:spPr>
          <a:xfrm>
            <a:off x="1162050" y="1204860"/>
            <a:ext cx="7429500" cy="552600"/>
          </a:xfrm>
          <a:prstGeom prst="roundRect">
            <a:avLst>
              <a:gd fmla="val 20690" name="adj"/>
            </a:avLst>
          </a:prstGeom>
          <a:solidFill>
            <a:srgbClr val="FFFFFF">
              <a:alpha val="93333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"/>
          <p:cNvSpPr/>
          <p:nvPr/>
        </p:nvSpPr>
        <p:spPr>
          <a:xfrm>
            <a:off x="1352550" y="1300110"/>
            <a:ext cx="7048500" cy="3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ru-RU" sz="13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На экскурсии мы познакомимся с ИИ, узнаем его историю и научимся </a:t>
            </a:r>
            <a:br>
              <a:rPr b="1" i="0" lang="ru-RU" sz="13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13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его отличать от обычной программы</a:t>
            </a:r>
            <a:endParaRPr b="1" i="0" sz="135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3faa5c91dbf_1_1520"/>
          <p:cNvSpPr/>
          <p:nvPr/>
        </p:nvSpPr>
        <p:spPr>
          <a:xfrm>
            <a:off x="935575" y="106025"/>
            <a:ext cx="7810500" cy="59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Генеративный и негенеративный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g3faa5c91dbf_1_1520"/>
          <p:cNvSpPr/>
          <p:nvPr/>
        </p:nvSpPr>
        <p:spPr>
          <a:xfrm>
            <a:off x="572175" y="3451725"/>
            <a:ext cx="3999900" cy="1243800"/>
          </a:xfrm>
          <a:prstGeom prst="roundRect">
            <a:avLst>
              <a:gd fmla="val 3478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ГЕНЕРАТИВНЫЙ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создает новый контент на основе закономерностей, найденных при обучении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Пример: </a:t>
            </a: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создать изображение собаки в Алиса AI</a:t>
            </a:r>
            <a:endParaRPr b="0" i="0" sz="14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8" name="Google Shape;658;g3faa5c91dbf_1_1520"/>
          <p:cNvSpPr/>
          <p:nvPr/>
        </p:nvSpPr>
        <p:spPr>
          <a:xfrm>
            <a:off x="4644388" y="3451716"/>
            <a:ext cx="4444800" cy="1258800"/>
          </a:xfrm>
          <a:prstGeom prst="roundRect">
            <a:avLst>
              <a:gd fmla="val 3478" name="adj"/>
            </a:avLst>
          </a:prstGeom>
          <a:solidFill>
            <a:srgbClr val="F4F6F5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НЕГЕНЕРАТИВНЫЙ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анализирует, распознает, прогнозирует или выбирает решение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Пример: 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распознать товар по фотографии на Avito</a:t>
            </a:r>
            <a:endParaRPr b="0" i="0" sz="14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9" name="Google Shape;659;g3faa5c91dbf_1_1520"/>
          <p:cNvSpPr/>
          <p:nvPr/>
        </p:nvSpPr>
        <p:spPr>
          <a:xfrm>
            <a:off x="7191375" y="2533651"/>
            <a:ext cx="3143400" cy="27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None/>
            </a:pPr>
            <a:r>
              <a:t/>
            </a:r>
            <a:endParaRPr b="0" i="0" sz="172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60" name="Google Shape;660;g3faa5c91dbf_1_1520"/>
          <p:cNvSpPr/>
          <p:nvPr/>
        </p:nvSpPr>
        <p:spPr>
          <a:xfrm>
            <a:off x="572165" y="802126"/>
            <a:ext cx="13413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b="1" i="0" lang="ru-RU" sz="225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2020-е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g3faa5c91dbf_1_1520"/>
          <p:cNvSpPr/>
          <p:nvPr/>
        </p:nvSpPr>
        <p:spPr>
          <a:xfrm>
            <a:off x="1758150" y="817314"/>
            <a:ext cx="73851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None/>
            </a:pPr>
            <a:r>
              <a:rPr b="0" i="0" lang="ru-RU" sz="172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Массовые сервисы создают тексты, изображения, </a:t>
            </a:r>
            <a:br>
              <a:rPr b="0" i="0" lang="ru-RU" sz="172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72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музыку, видео и код</a:t>
            </a:r>
            <a:endParaRPr b="0" i="0" sz="172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662" name="Google Shape;662;g3faa5c91dbf_1_1520"/>
          <p:cNvPicPr preferRelativeResize="0"/>
          <p:nvPr/>
        </p:nvPicPr>
        <p:blipFill rotWithShape="1">
          <a:blip r:embed="rId3">
            <a:alphaModFix/>
          </a:blip>
          <a:srcRect b="1990" l="0" r="0" t="0"/>
          <a:stretch/>
        </p:blipFill>
        <p:spPr>
          <a:xfrm>
            <a:off x="1023623" y="1434439"/>
            <a:ext cx="3290848" cy="186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defined" id="663" name="Google Shape;663;g3faa5c91dbf_1_15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9762" y="1263942"/>
            <a:ext cx="3511916" cy="2187775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g3faa5c91dbf_1_1520"/>
          <p:cNvSpPr txBox="1"/>
          <p:nvPr/>
        </p:nvSpPr>
        <p:spPr>
          <a:xfrm>
            <a:off x="440678" y="4800600"/>
            <a:ext cx="8262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2"/>
                </a:solidFill>
                <a:latin typeface="Manrope"/>
                <a:ea typeface="Manrope"/>
                <a:cs typeface="Manrope"/>
                <a:sym typeface="Manrope"/>
              </a:rPr>
              <a:t>💡Один сервис может сочетать генеративные и негенеративные технологии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3faa5c91dbf_1_1734"/>
          <p:cNvSpPr/>
          <p:nvPr/>
        </p:nvSpPr>
        <p:spPr>
          <a:xfrm>
            <a:off x="944050" y="252400"/>
            <a:ext cx="7810500" cy="59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Слабый и сильный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g3faa5c91dbf_1_1734"/>
          <p:cNvSpPr/>
          <p:nvPr/>
        </p:nvSpPr>
        <p:spPr>
          <a:xfrm>
            <a:off x="619125" y="4300541"/>
            <a:ext cx="4109100" cy="19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Существует сегодня. </a:t>
            </a:r>
            <a:endParaRPr b="0" i="0" sz="14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Решает ограниченную задачу: перевод, рекомендации, распознавание, генерация.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g3faa5c91dbf_1_1734"/>
          <p:cNvSpPr/>
          <p:nvPr/>
        </p:nvSpPr>
        <p:spPr>
          <a:xfrm>
            <a:off x="5034816" y="4300540"/>
            <a:ext cx="4109100" cy="19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Гипотетическая универсальная система, сопоставимая с человеком по интеллектуальным возможностям.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3" name="Google Shape;673;g3faa5c91dbf_1_17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9938" y="842959"/>
            <a:ext cx="5918658" cy="3327475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g3faa5c91dbf_1_1734"/>
          <p:cNvSpPr txBox="1"/>
          <p:nvPr/>
        </p:nvSpPr>
        <p:spPr>
          <a:xfrm>
            <a:off x="1539938" y="3837115"/>
            <a:ext cx="265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СЛАБЫЙ (УЗКИЙ)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g3faa5c91dbf_1_1734"/>
          <p:cNvSpPr txBox="1"/>
          <p:nvPr/>
        </p:nvSpPr>
        <p:spPr>
          <a:xfrm>
            <a:off x="5860607" y="3837115"/>
            <a:ext cx="178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СИЛЬНЫЙ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2"/>
          <p:cNvSpPr txBox="1"/>
          <p:nvPr>
            <p:ph idx="1" type="body"/>
          </p:nvPr>
        </p:nvSpPr>
        <p:spPr>
          <a:xfrm>
            <a:off x="831362" y="1181100"/>
            <a:ext cx="8026888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90488" rtl="0" algn="l">
              <a:lnSpc>
                <a:spcPct val="94222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Manrope"/>
              <a:buNone/>
            </a:pPr>
            <a:r>
              <a:rPr b="1" lang="ru-RU" sz="1800">
                <a:solidFill>
                  <a:srgbClr val="242B2D"/>
                </a:solidFill>
              </a:rPr>
              <a:t>Фантастика часто показывает сильный ИИ:</a:t>
            </a:r>
            <a:endParaRPr b="0" sz="1800">
              <a:solidFill>
                <a:srgbClr val="242B2D"/>
              </a:solidFill>
            </a:endParaRPr>
          </a:p>
          <a:p>
            <a:pPr indent="-195263" lvl="0" marL="285750" rtl="0" algn="l">
              <a:lnSpc>
                <a:spcPct val="94222"/>
              </a:lnSpc>
              <a:spcBef>
                <a:spcPts val="18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Char char="•"/>
            </a:pPr>
            <a:r>
              <a:rPr b="0" lang="ru-RU" sz="1800">
                <a:solidFill>
                  <a:srgbClr val="242B2D"/>
                </a:solidFill>
              </a:rPr>
              <a:t>осознает себя</a:t>
            </a:r>
            <a:endParaRPr/>
          </a:p>
          <a:p>
            <a:pPr indent="-195263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Char char="•"/>
            </a:pPr>
            <a:r>
              <a:rPr b="0" lang="ru-RU" sz="1800">
                <a:solidFill>
                  <a:srgbClr val="242B2D"/>
                </a:solidFill>
              </a:rPr>
              <a:t>понимает любые задачи</a:t>
            </a:r>
            <a:endParaRPr/>
          </a:p>
          <a:p>
            <a:pPr indent="-195263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Char char="•"/>
            </a:pPr>
            <a:r>
              <a:rPr b="0" lang="ru-RU" sz="1800">
                <a:solidFill>
                  <a:srgbClr val="242B2D"/>
                </a:solidFill>
              </a:rPr>
              <a:t>действует самостоятельно</a:t>
            </a:r>
            <a:endParaRPr/>
          </a:p>
          <a:p>
            <a:pPr indent="-195263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Char char="•"/>
            </a:pPr>
            <a:r>
              <a:rPr b="0" lang="ru-RU" sz="1800">
                <a:solidFill>
                  <a:srgbClr val="242B2D"/>
                </a:solidFill>
              </a:rPr>
              <a:t>превосходит человека во многих областях</a:t>
            </a:r>
            <a:endParaRPr/>
          </a:p>
          <a:p>
            <a:pPr indent="-171450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rgbClr val="242B2D"/>
              </a:solidFill>
            </a:endParaRPr>
          </a:p>
          <a:p>
            <a:pPr indent="-171450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rgbClr val="242B2D"/>
              </a:solidFill>
            </a:endParaRPr>
          </a:p>
          <a:p>
            <a:pPr indent="-171450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rgbClr val="242B2D"/>
              </a:solidFill>
            </a:endParaRPr>
          </a:p>
        </p:txBody>
      </p:sp>
      <p:sp>
        <p:nvSpPr>
          <p:cNvPr id="682" name="Google Shape;682;p22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t/>
            </a:r>
            <a:endParaRPr b="1" i="0" sz="24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3" name="Google Shape;683;p22"/>
          <p:cNvSpPr/>
          <p:nvPr/>
        </p:nvSpPr>
        <p:spPr>
          <a:xfrm>
            <a:off x="952500" y="1190625"/>
            <a:ext cx="67627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5"/>
              <a:buFont typeface="Arial"/>
              <a:buNone/>
            </a:pPr>
            <a:r>
              <a:t/>
            </a:r>
            <a:endParaRPr b="1" i="0" sz="21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4" name="Google Shape;684;p22"/>
          <p:cNvSpPr/>
          <p:nvPr/>
        </p:nvSpPr>
        <p:spPr>
          <a:xfrm>
            <a:off x="952500" y="1952625"/>
            <a:ext cx="748030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5" name="Google Shape;685;p22"/>
          <p:cNvSpPr/>
          <p:nvPr/>
        </p:nvSpPr>
        <p:spPr>
          <a:xfrm>
            <a:off x="405911" y="3095962"/>
            <a:ext cx="8573477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b="1" i="0" lang="ru-RU" sz="1425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💡Современные реальные системы такими возможностями не обладают</a:t>
            </a:r>
            <a:endParaRPr b="1" i="0" sz="1425" u="none" cap="none" strike="noStrike">
              <a:solidFill>
                <a:srgbClr val="66717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6" name="Google Shape;686;p22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7968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3200"/>
              <a:buFont typeface="Manrope"/>
              <a:buNone/>
            </a:pPr>
            <a:r>
              <a:rPr b="1" lang="ru-RU" sz="3200">
                <a:solidFill>
                  <a:srgbClr val="242B2D"/>
                </a:solidFill>
              </a:rPr>
              <a:t>Почему в кино ИИ выглядит иначе?</a:t>
            </a:r>
            <a:endParaRPr/>
          </a:p>
        </p:txBody>
      </p:sp>
      <p:sp>
        <p:nvSpPr>
          <p:cNvPr id="687" name="Google Shape;687;p22"/>
          <p:cNvSpPr txBox="1"/>
          <p:nvPr/>
        </p:nvSpPr>
        <p:spPr>
          <a:xfrm>
            <a:off x="831362" y="3870424"/>
            <a:ext cx="79316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Каких персонажей вы знаете, которые являются примером сильного ИИ?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23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Фактчекинг: проверяем знания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3"/>
          <p:cNvSpPr/>
          <p:nvPr/>
        </p:nvSpPr>
        <p:spPr>
          <a:xfrm>
            <a:off x="1428750" y="2238375"/>
            <a:ext cx="6286500" cy="1666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Для каждого утверждения назовите факт или определение из урока, которое подтверждает ответ</a:t>
            </a:r>
            <a:endParaRPr b="1" i="0" sz="2550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95" name="Google Shape;695;p23"/>
          <p:cNvSpPr/>
          <p:nvPr/>
        </p:nvSpPr>
        <p:spPr>
          <a:xfrm>
            <a:off x="1809750" y="3905250"/>
            <a:ext cx="55245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ru-RU" sz="135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5 утверждений • правда или миф • объяснение</a:t>
            </a:r>
            <a:endParaRPr b="1" i="0" sz="1350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96" name="Google Shape;696;p23"/>
          <p:cNvSpPr/>
          <p:nvPr/>
        </p:nvSpPr>
        <p:spPr>
          <a:xfrm>
            <a:off x="952500" y="1238250"/>
            <a:ext cx="7266940" cy="85852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Фактчекинг</a:t>
            </a:r>
            <a:r>
              <a:rPr b="0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– это проверка информации на достоверность </a:t>
            </a:r>
            <a:br>
              <a:rPr b="0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(от англ. fact-checking – «проверка фактов»)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24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1/6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03" name="Google Shape;703;p24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4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Талос был настоящим роботом, построенным в Древней Греции</a:t>
            </a:r>
            <a:endParaRPr b="1" i="0" sz="2550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05" name="Google Shape;705;p24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25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Миф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25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5"/>
              <a:buFont typeface="Arial"/>
              <a:buNone/>
            </a:pPr>
            <a:r>
              <a:rPr b="1" i="0" lang="ru-RU" sz="7125" u="none" cap="none" strike="noStrike">
                <a:solidFill>
                  <a:srgbClr val="D95858"/>
                </a:solidFill>
                <a:latin typeface="Manrope"/>
                <a:ea typeface="Manrope"/>
                <a:cs typeface="Manrope"/>
                <a:sym typeface="Manrope"/>
              </a:rPr>
              <a:t>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25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Талос – персонаж древнегреческого мифа, а не реальное техническое устройство.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26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B2D"/>
              </a:buClr>
              <a:buSzPts val="2475"/>
              <a:buFont typeface="Manrope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2/6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0" name="Google Shape;720;p26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B2D"/>
              </a:buClr>
              <a:buSzPts val="1275"/>
              <a:buFont typeface="Manrope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6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Manrope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Deep Blue – пример сильного искусственного интеллекта</a:t>
            </a:r>
            <a:endParaRPr b="1" i="0" sz="2550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2" name="Google Shape;722;p26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E4E2"/>
              </a:buClr>
              <a:buSzPts val="1275"/>
              <a:buFont typeface="Manrope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7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2475"/>
              <a:buFont typeface="Manrope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Миф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7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5858"/>
              </a:buClr>
              <a:buSzPts val="7125"/>
              <a:buFont typeface="Manrope"/>
              <a:buNone/>
            </a:pPr>
            <a:r>
              <a:rPr b="1" i="0" lang="ru-RU" sz="7125" u="none" cap="none" strike="noStrike">
                <a:solidFill>
                  <a:srgbClr val="D95858"/>
                </a:solidFill>
                <a:latin typeface="Manrope"/>
                <a:ea typeface="Manrope"/>
                <a:cs typeface="Manrope"/>
                <a:sym typeface="Manrope"/>
              </a:rPr>
              <a:t>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7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2100"/>
              <a:buFont typeface="Manrope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Deep Blue – слабый, или узкий, ИИ: система создана для конкретной задачи – выбора ходов в шахматах.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8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3/6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37" name="Google Shape;737;p28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28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Сильный ИИ уже используется в смартфонах и голосовых помощниках</a:t>
            </a:r>
            <a:endParaRPr b="1" i="0" sz="2550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39" name="Google Shape;739;p28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9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Миф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29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5"/>
              <a:buFont typeface="Arial"/>
              <a:buNone/>
            </a:pPr>
            <a:r>
              <a:rPr b="1" i="0" lang="ru-RU" sz="7125" u="none" cap="none" strike="noStrike">
                <a:solidFill>
                  <a:srgbClr val="D95858"/>
                </a:solidFill>
                <a:latin typeface="Manrope"/>
                <a:ea typeface="Manrope"/>
                <a:cs typeface="Manrope"/>
                <a:sym typeface="Manrope"/>
              </a:rPr>
              <a:t>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29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Сегодня существуют системы слабого, или узкого, ИИ. Сильный ИИ остается гипотетической идеей.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Где вы встречаете ИИ в повседневной жизни?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3"/>
          <p:cNvSpPr/>
          <p:nvPr/>
        </p:nvSpPr>
        <p:spPr>
          <a:xfrm>
            <a:off x="1428750" y="4086225"/>
            <a:ext cx="2095500" cy="857250"/>
          </a:xfrm>
          <a:prstGeom prst="roundRect">
            <a:avLst>
              <a:gd fmla="val 13333" name="adj"/>
            </a:avLst>
          </a:prstGeom>
          <a:solidFill>
            <a:srgbClr val="F2F4F3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"/>
          <p:cNvSpPr/>
          <p:nvPr/>
        </p:nvSpPr>
        <p:spPr>
          <a:xfrm>
            <a:off x="1619250" y="4276725"/>
            <a:ext cx="1714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ru-RU" sz="15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Что они делают?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"/>
          <p:cNvSpPr/>
          <p:nvPr/>
        </p:nvSpPr>
        <p:spPr>
          <a:xfrm>
            <a:off x="3857625" y="4086225"/>
            <a:ext cx="2095500" cy="857250"/>
          </a:xfrm>
          <a:prstGeom prst="roundRect">
            <a:avLst>
              <a:gd fmla="val 13333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3"/>
          <p:cNvSpPr/>
          <p:nvPr/>
        </p:nvSpPr>
        <p:spPr>
          <a:xfrm>
            <a:off x="4048125" y="4276725"/>
            <a:ext cx="1714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ru-RU" sz="15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Какие данные используют?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3"/>
          <p:cNvSpPr/>
          <p:nvPr/>
        </p:nvSpPr>
        <p:spPr>
          <a:xfrm>
            <a:off x="6286500" y="4086225"/>
            <a:ext cx="2095500" cy="857250"/>
          </a:xfrm>
          <a:prstGeom prst="roundRect">
            <a:avLst>
              <a:gd fmla="val 13333" name="adj"/>
            </a:avLst>
          </a:prstGeom>
          <a:solidFill>
            <a:srgbClr val="F2F4F3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"/>
          <p:cNvSpPr/>
          <p:nvPr/>
        </p:nvSpPr>
        <p:spPr>
          <a:xfrm>
            <a:off x="6477000" y="4276725"/>
            <a:ext cx="1714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ru-RU" sz="15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Что кажется «умным»?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3" name="Google Shape;443;p3"/>
          <p:cNvPicPr preferRelativeResize="0"/>
          <p:nvPr/>
        </p:nvPicPr>
        <p:blipFill rotWithShape="1">
          <a:blip r:embed="rId3">
            <a:alphaModFix/>
          </a:blip>
          <a:srcRect b="7720" l="0" r="0" t="7720"/>
          <a:stretch/>
        </p:blipFill>
        <p:spPr>
          <a:xfrm>
            <a:off x="1985962" y="1095231"/>
            <a:ext cx="5743575" cy="2733388"/>
          </a:xfrm>
          <a:prstGeom prst="roundRect">
            <a:avLst>
              <a:gd fmla="val 303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30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4/6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54" name="Google Shape;754;p30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30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Модель машинного обучения находит закономерности в данных</a:t>
            </a:r>
            <a:endParaRPr b="1" i="0" sz="2550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56" name="Google Shape;756;p30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31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Правда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31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5"/>
              <a:buFont typeface="Arial"/>
              <a:buNone/>
            </a:pPr>
            <a:r>
              <a:rPr b="1" i="0" lang="ru-RU" sz="712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✓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31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Модель находит закономерности в обучающих данных и использует их при работе с новыми примерами.</a:t>
            </a:r>
            <a:endParaRPr b="1" i="0" sz="21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32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5/6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71" name="Google Shape;771;p32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32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Генеративный ИИ создает новый контент, а не только распознает готовый</a:t>
            </a:r>
            <a:endParaRPr b="1" i="0" sz="2550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73" name="Google Shape;773;p32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33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Правда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33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5"/>
              <a:buFont typeface="Arial"/>
              <a:buNone/>
            </a:pPr>
            <a:r>
              <a:rPr b="1" i="0" lang="ru-RU" sz="712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✓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33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Он может создавать тексты, изображения, музыку, видео и программный код.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4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6/6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88" name="Google Shape;788;p34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34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Любая система искусственного интеллекта обязательно обучается на данных</a:t>
            </a:r>
            <a:endParaRPr b="1" i="0" sz="2550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90" name="Google Shape;790;p34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5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Миф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35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5"/>
              <a:buFont typeface="Arial"/>
              <a:buNone/>
            </a:pPr>
            <a:r>
              <a:rPr b="1" i="0" lang="ru-RU" sz="7125" u="none" cap="none" strike="noStrike">
                <a:solidFill>
                  <a:srgbClr val="D95858"/>
                </a:solidFill>
                <a:latin typeface="Manrope"/>
                <a:ea typeface="Manrope"/>
                <a:cs typeface="Manrope"/>
                <a:sym typeface="Manrope"/>
              </a:rPr>
              <a:t>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35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 все системы ИИ обучаются на данных. Некоторые работают на основе знаний, правил и критериев, заранее заданных разработчиками. На данных обучаются системы, использующие </a:t>
            </a:r>
            <a:r>
              <a:rPr b="1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машинное обучение</a:t>
            </a: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36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Подводим итоги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36"/>
          <p:cNvSpPr/>
          <p:nvPr/>
        </p:nvSpPr>
        <p:spPr>
          <a:xfrm>
            <a:off x="1428750" y="1143000"/>
            <a:ext cx="628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Теперь я могу объяснить…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36"/>
          <p:cNvSpPr/>
          <p:nvPr/>
        </p:nvSpPr>
        <p:spPr>
          <a:xfrm>
            <a:off x="1809750" y="1952625"/>
            <a:ext cx="56197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</a:pPr>
            <a:r>
              <a:rPr b="0" i="0" lang="ru-RU" sz="15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1. что такое искусственный интеллект</a:t>
            </a:r>
            <a:endParaRPr b="0" i="0" sz="15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07" name="Google Shape;807;p36"/>
          <p:cNvSpPr/>
          <p:nvPr/>
        </p:nvSpPr>
        <p:spPr>
          <a:xfrm>
            <a:off x="1809750" y="2505075"/>
            <a:ext cx="56197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</a:pPr>
            <a:r>
              <a:rPr b="0" i="0" lang="ru-RU" sz="15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2. чем ИИ отличается от обычной программы</a:t>
            </a:r>
            <a:endParaRPr b="0" i="0" sz="15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08" name="Google Shape;808;p36"/>
          <p:cNvSpPr/>
          <p:nvPr/>
        </p:nvSpPr>
        <p:spPr>
          <a:xfrm>
            <a:off x="1809750" y="3515649"/>
            <a:ext cx="56197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</a:pPr>
            <a:r>
              <a:rPr b="0" i="0" lang="ru-RU" sz="15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4. как развивалась идея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36"/>
          <p:cNvSpPr/>
          <p:nvPr/>
        </p:nvSpPr>
        <p:spPr>
          <a:xfrm>
            <a:off x="1809750" y="4051684"/>
            <a:ext cx="56197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</a:pPr>
            <a:r>
              <a:rPr b="0" i="0" lang="ru-RU" sz="15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5. чем отличаются слабый, сильный и генеративный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36"/>
          <p:cNvSpPr txBox="1"/>
          <p:nvPr/>
        </p:nvSpPr>
        <p:spPr>
          <a:xfrm>
            <a:off x="1809750" y="3041110"/>
            <a:ext cx="59055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3. как модель машинного обучения учится на данных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C4F"/>
        </a:solid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ИИ уже рядом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4"/>
          <p:cNvSpPr/>
          <p:nvPr/>
        </p:nvSpPr>
        <p:spPr>
          <a:xfrm>
            <a:off x="9525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4"/>
          <p:cNvSpPr/>
          <p:nvPr/>
        </p:nvSpPr>
        <p:spPr>
          <a:xfrm>
            <a:off x="1047750" y="4438650"/>
            <a:ext cx="11906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Чат-боты</a:t>
            </a:r>
            <a:endParaRPr b="1" i="0" sz="1275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2" name="Google Shape;452;p4"/>
          <p:cNvSpPr/>
          <p:nvPr/>
        </p:nvSpPr>
        <p:spPr>
          <a:xfrm>
            <a:off x="25146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4"/>
          <p:cNvSpPr/>
          <p:nvPr/>
        </p:nvSpPr>
        <p:spPr>
          <a:xfrm>
            <a:off x="2609850" y="4438650"/>
            <a:ext cx="11906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Роботы</a:t>
            </a:r>
            <a:endParaRPr b="1" i="0" sz="1275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4" name="Google Shape;454;p4"/>
          <p:cNvSpPr/>
          <p:nvPr/>
        </p:nvSpPr>
        <p:spPr>
          <a:xfrm>
            <a:off x="40767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4"/>
          <p:cNvSpPr/>
          <p:nvPr/>
        </p:nvSpPr>
        <p:spPr>
          <a:xfrm>
            <a:off x="4043187" y="4438650"/>
            <a:ext cx="1448151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Рекомендации</a:t>
            </a:r>
            <a:endParaRPr b="1" i="0" sz="1275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6" name="Google Shape;456;p4"/>
          <p:cNvSpPr/>
          <p:nvPr/>
        </p:nvSpPr>
        <p:spPr>
          <a:xfrm>
            <a:off x="56388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4"/>
          <p:cNvSpPr/>
          <p:nvPr/>
        </p:nvSpPr>
        <p:spPr>
          <a:xfrm>
            <a:off x="5734050" y="4438650"/>
            <a:ext cx="11906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Навигация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4"/>
          <p:cNvSpPr/>
          <p:nvPr/>
        </p:nvSpPr>
        <p:spPr>
          <a:xfrm>
            <a:off x="72009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4"/>
          <p:cNvSpPr/>
          <p:nvPr/>
        </p:nvSpPr>
        <p:spPr>
          <a:xfrm>
            <a:off x="7167387" y="4439524"/>
            <a:ext cx="14481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Распознавание</a:t>
            </a:r>
            <a:endParaRPr b="1" i="0" sz="1275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460" name="Google Shape;46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1220" y="418110"/>
            <a:ext cx="7320280" cy="4115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Что такое «искусственный интеллект»?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5"/>
          <p:cNvSpPr txBox="1"/>
          <p:nvPr/>
        </p:nvSpPr>
        <p:spPr>
          <a:xfrm>
            <a:off x="1991004" y="1145987"/>
            <a:ext cx="6570600" cy="3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54350" lIns="108725" spcFirstLastPara="1" rIns="108725" wrap="square" tIns="5435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</a:pPr>
            <a:r>
              <a:rPr b="1" i="1" lang="ru-RU" sz="15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«Прежде чем беседовать, надо договориться о значении слов»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8" name="Google Shape;468;p5"/>
          <p:cNvPicPr preferRelativeResize="0"/>
          <p:nvPr/>
        </p:nvPicPr>
        <p:blipFill rotWithShape="1">
          <a:blip r:embed="rId3">
            <a:alphaModFix/>
          </a:blip>
          <a:srcRect b="22602" l="0" r="0" t="0"/>
          <a:stretch/>
        </p:blipFill>
        <p:spPr>
          <a:xfrm>
            <a:off x="789354" y="912089"/>
            <a:ext cx="1201650" cy="1352062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5"/>
          <p:cNvSpPr txBox="1"/>
          <p:nvPr/>
        </p:nvSpPr>
        <p:spPr>
          <a:xfrm>
            <a:off x="732811" y="4286528"/>
            <a:ext cx="6110902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ИСКУССТВЕННЫЙ </a:t>
            </a:r>
            <a:br>
              <a:rPr b="0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созданный человеком по подобию или вместо природного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5"/>
          <p:cNvSpPr/>
          <p:nvPr/>
        </p:nvSpPr>
        <p:spPr>
          <a:xfrm>
            <a:off x="2143125" y="1676220"/>
            <a:ext cx="6418629" cy="589044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Какие изобретения, созданные по образцу природных объектов, вы знаете?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1" name="Google Shape;471;p5"/>
          <p:cNvPicPr preferRelativeResize="0"/>
          <p:nvPr/>
        </p:nvPicPr>
        <p:blipFill rotWithShape="1">
          <a:blip r:embed="rId4">
            <a:alphaModFix/>
          </a:blip>
          <a:srcRect b="26371" l="0" r="0" t="33063"/>
          <a:stretch/>
        </p:blipFill>
        <p:spPr>
          <a:xfrm>
            <a:off x="789354" y="2468121"/>
            <a:ext cx="7772400" cy="1772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Что позволяет назвать систему интеллектуальной?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6"/>
          <p:cNvSpPr/>
          <p:nvPr/>
        </p:nvSpPr>
        <p:spPr>
          <a:xfrm>
            <a:off x="1000125" y="18868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6"/>
          <p:cNvSpPr/>
          <p:nvPr/>
        </p:nvSpPr>
        <p:spPr>
          <a:xfrm>
            <a:off x="1095375" y="19821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воспринимать</a:t>
            </a:r>
            <a:endParaRPr b="1" i="0" sz="12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80" name="Google Shape;480;p6"/>
          <p:cNvSpPr/>
          <p:nvPr/>
        </p:nvSpPr>
        <p:spPr>
          <a:xfrm>
            <a:off x="2857500" y="18868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6"/>
          <p:cNvSpPr/>
          <p:nvPr/>
        </p:nvSpPr>
        <p:spPr>
          <a:xfrm>
            <a:off x="2952750" y="19821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распознавать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6"/>
          <p:cNvSpPr/>
          <p:nvPr/>
        </p:nvSpPr>
        <p:spPr>
          <a:xfrm>
            <a:off x="4714875" y="18868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6"/>
          <p:cNvSpPr/>
          <p:nvPr/>
        </p:nvSpPr>
        <p:spPr>
          <a:xfrm>
            <a:off x="4810125" y="19821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запоминать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6"/>
          <p:cNvSpPr/>
          <p:nvPr/>
        </p:nvSpPr>
        <p:spPr>
          <a:xfrm>
            <a:off x="6572250" y="18868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6"/>
          <p:cNvSpPr/>
          <p:nvPr/>
        </p:nvSpPr>
        <p:spPr>
          <a:xfrm>
            <a:off x="6667500" y="19821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анализировать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6"/>
          <p:cNvSpPr/>
          <p:nvPr/>
        </p:nvSpPr>
        <p:spPr>
          <a:xfrm>
            <a:off x="1809750" y="26869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6"/>
          <p:cNvSpPr/>
          <p:nvPr/>
        </p:nvSpPr>
        <p:spPr>
          <a:xfrm>
            <a:off x="1905000" y="27822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общаться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6"/>
          <p:cNvSpPr/>
          <p:nvPr/>
        </p:nvSpPr>
        <p:spPr>
          <a:xfrm>
            <a:off x="3667125" y="26869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6"/>
          <p:cNvSpPr/>
          <p:nvPr/>
        </p:nvSpPr>
        <p:spPr>
          <a:xfrm>
            <a:off x="3762375" y="27822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создавать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6"/>
          <p:cNvSpPr/>
          <p:nvPr/>
        </p:nvSpPr>
        <p:spPr>
          <a:xfrm>
            <a:off x="5524500" y="26869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6"/>
          <p:cNvSpPr/>
          <p:nvPr/>
        </p:nvSpPr>
        <p:spPr>
          <a:xfrm>
            <a:off x="5619750" y="27822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выбирать решение</a:t>
            </a:r>
            <a:endParaRPr b="1" i="0" sz="12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92" name="Google Shape;492;p6"/>
          <p:cNvSpPr/>
          <p:nvPr/>
        </p:nvSpPr>
        <p:spPr>
          <a:xfrm>
            <a:off x="952500" y="3692604"/>
            <a:ext cx="3068786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ИНТЕЛЛЕКТ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способность воспринимать, запоминать, анализировать, учиться и применять знания</a:t>
            </a:r>
            <a:endParaRPr b="0" i="0" sz="165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493" name="Google Shape;49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1262" y="3811443"/>
            <a:ext cx="4125725" cy="996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494" name="Google Shape;494;p6"/>
          <p:cNvSpPr txBox="1"/>
          <p:nvPr/>
        </p:nvSpPr>
        <p:spPr>
          <a:xfrm>
            <a:off x="952500" y="1285264"/>
            <a:ext cx="59055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Она имитирует интеллектуальные функции человека: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7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Определение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7"/>
          <p:cNvSpPr/>
          <p:nvPr/>
        </p:nvSpPr>
        <p:spPr>
          <a:xfrm>
            <a:off x="952500" y="1476375"/>
            <a:ext cx="7429500" cy="2095500"/>
          </a:xfrm>
          <a:prstGeom prst="roundRect">
            <a:avLst>
              <a:gd fmla="val 5455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Искусственный интеллект </a:t>
            </a: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(ИИ, англ. Artificial Intelligence, AI)– </a:t>
            </a:r>
            <a:b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комплекс технологических решений, позволяющий имитировать когнитивные функции человека (включая самообучение и поиск решений без заранее заданного алгоритма) и получать при выполнении конкретных задач результаты, сопоставимые, как минимум, с результатами интеллектуальной деятельности человека.»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7"/>
          <p:cNvSpPr/>
          <p:nvPr/>
        </p:nvSpPr>
        <p:spPr>
          <a:xfrm>
            <a:off x="1905000" y="4456470"/>
            <a:ext cx="59055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b="0" i="0" lang="ru-RU" sz="1425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💡Имитация функции не означает наличие сознания.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7"/>
          <p:cNvSpPr txBox="1"/>
          <p:nvPr/>
        </p:nvSpPr>
        <p:spPr>
          <a:xfrm>
            <a:off x="952500" y="3591580"/>
            <a:ext cx="74295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Национальная стратегия развития искусственного интеллекта (ИИ) в РФ до 2030 года </a:t>
            </a:r>
            <a:br>
              <a:rPr b="0" i="0" lang="ru-RU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от 10 октября 2019 года №490</a:t>
            </a:r>
            <a:endParaRPr b="0" i="0" sz="12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Программируем </a:t>
            </a:r>
            <a:br>
              <a:rPr lang="ru-RU"/>
            </a:br>
            <a:r>
              <a:rPr lang="ru-RU"/>
              <a:t>бутербродницу</a:t>
            </a:r>
            <a:endParaRPr/>
          </a:p>
        </p:txBody>
      </p:sp>
      <p:sp>
        <p:nvSpPr>
          <p:cNvPr id="510" name="Google Shape;510;p8"/>
          <p:cNvSpPr txBox="1"/>
          <p:nvPr>
            <p:ph idx="1" type="body"/>
          </p:nvPr>
        </p:nvSpPr>
        <p:spPr>
          <a:xfrm>
            <a:off x="777473" y="3108380"/>
            <a:ext cx="4508505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600"/>
              <a:buFont typeface="Manrope"/>
              <a:buNone/>
            </a:pPr>
            <a:r>
              <a:rPr lang="ru-RU" sz="1600"/>
              <a:t>Что должна сделать программа?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Manrope"/>
              <a:buNone/>
            </a:pPr>
            <a:r>
              <a:rPr b="0" lang="ru-RU" sz="1400"/>
              <a:t>Получить число N – количество бутербродов.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Manrope"/>
              <a:buNone/>
            </a:pPr>
            <a:r>
              <a:rPr b="0" lang="ru-RU" sz="1400"/>
              <a:t>Повторять цикл приготовления N раз.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Взять один кусок хлеба.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Намазать его маслом.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Получить выбор продукта (сыр или колбаса).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Добавить выбранный продукт (сыр или колбаса).</a:t>
            </a:r>
            <a:endParaRPr/>
          </a:p>
          <a:p>
            <a:pPr indent="-187325" lvl="0" marL="1873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Бутерброд готов.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Manrope"/>
              <a:buNone/>
            </a:pPr>
            <a:r>
              <a:rPr b="0" lang="ru-RU" sz="1400"/>
              <a:t>Сообщить: «Заказ выполнен» и завершить работу.</a:t>
            </a:r>
            <a:endParaRPr/>
          </a:p>
        </p:txBody>
      </p:sp>
      <p:sp>
        <p:nvSpPr>
          <p:cNvPr id="511" name="Google Shape;511;p8"/>
          <p:cNvSpPr/>
          <p:nvPr/>
        </p:nvSpPr>
        <p:spPr>
          <a:xfrm>
            <a:off x="5343525" y="439276"/>
            <a:ext cx="1911349" cy="609600"/>
          </a:xfrm>
          <a:prstGeom prst="roundRect">
            <a:avLst>
              <a:gd fmla="val 50000" name="adj"/>
            </a:avLst>
          </a:prstGeom>
          <a:solidFill>
            <a:srgbClr val="EAF4D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Начало/конец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8"/>
          <p:cNvSpPr/>
          <p:nvPr/>
        </p:nvSpPr>
        <p:spPr>
          <a:xfrm>
            <a:off x="5343525" y="1313536"/>
            <a:ext cx="1911350" cy="6096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Действие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8"/>
          <p:cNvSpPr/>
          <p:nvPr/>
        </p:nvSpPr>
        <p:spPr>
          <a:xfrm>
            <a:off x="5365748" y="2034707"/>
            <a:ext cx="1911350" cy="635000"/>
          </a:xfrm>
          <a:prstGeom prst="diamond">
            <a:avLst/>
          </a:prstGeom>
          <a:solidFill>
            <a:srgbClr val="F2D6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111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Условие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8"/>
          <p:cNvSpPr/>
          <p:nvPr/>
        </p:nvSpPr>
        <p:spPr>
          <a:xfrm>
            <a:off x="5343525" y="4047650"/>
            <a:ext cx="2026450" cy="609600"/>
          </a:xfrm>
          <a:prstGeom prst="flowChartInputOutput">
            <a:avLst/>
          </a:prstGeom>
          <a:solidFill>
            <a:srgbClr val="FFE19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Ввод/вывод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8"/>
          <p:cNvSpPr/>
          <p:nvPr/>
        </p:nvSpPr>
        <p:spPr>
          <a:xfrm>
            <a:off x="5461007" y="2982731"/>
            <a:ext cx="1701791" cy="551513"/>
          </a:xfrm>
          <a:prstGeom prst="flowChartPreparation">
            <a:avLst/>
          </a:prstGeom>
          <a:solidFill>
            <a:srgbClr val="FFC3A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Цикл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6" name="Google Shape;516;p8"/>
          <p:cNvCxnSpPr>
            <a:stCxn id="513" idx="1"/>
          </p:cNvCxnSpPr>
          <p:nvPr/>
        </p:nvCxnSpPr>
        <p:spPr>
          <a:xfrm>
            <a:off x="5365748" y="2352207"/>
            <a:ext cx="0" cy="440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17" name="Google Shape;517;p8"/>
          <p:cNvCxnSpPr/>
          <p:nvPr/>
        </p:nvCxnSpPr>
        <p:spPr>
          <a:xfrm>
            <a:off x="7277098" y="2352207"/>
            <a:ext cx="0" cy="440024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18" name="Google Shape;518;p8"/>
          <p:cNvCxnSpPr>
            <a:stCxn id="515" idx="3"/>
          </p:cNvCxnSpPr>
          <p:nvPr/>
        </p:nvCxnSpPr>
        <p:spPr>
          <a:xfrm flipH="1">
            <a:off x="6299098" y="3258488"/>
            <a:ext cx="863700" cy="513300"/>
          </a:xfrm>
          <a:prstGeom prst="bentConnector3">
            <a:avLst>
              <a:gd fmla="val -23527" name="adj1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19" name="Google Shape;519;p8"/>
          <p:cNvCxnSpPr>
            <a:endCxn id="515" idx="1"/>
          </p:cNvCxnSpPr>
          <p:nvPr/>
        </p:nvCxnSpPr>
        <p:spPr>
          <a:xfrm rot="10800000">
            <a:off x="5461007" y="3258488"/>
            <a:ext cx="838200" cy="513300"/>
          </a:xfrm>
          <a:prstGeom prst="bentConnector3">
            <a:avLst>
              <a:gd fmla="val 121212" name="adj1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0" name="Google Shape;520;p8"/>
          <p:cNvSpPr txBox="1"/>
          <p:nvPr/>
        </p:nvSpPr>
        <p:spPr>
          <a:xfrm>
            <a:off x="7315200" y="347186"/>
            <a:ext cx="17526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Старт и завершение алгоритма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8"/>
          <p:cNvSpPr txBox="1"/>
          <p:nvPr/>
        </p:nvSpPr>
        <p:spPr>
          <a:xfrm>
            <a:off x="7315200" y="1346814"/>
            <a:ext cx="1752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Команда, которую выполняет машина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8"/>
          <p:cNvSpPr txBox="1"/>
          <p:nvPr/>
        </p:nvSpPr>
        <p:spPr>
          <a:xfrm>
            <a:off x="7356472" y="2098207"/>
            <a:ext cx="1752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Проверка условия. Имеет два выхода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8"/>
          <p:cNvSpPr txBox="1"/>
          <p:nvPr/>
        </p:nvSpPr>
        <p:spPr>
          <a:xfrm>
            <a:off x="5072065" y="2797396"/>
            <a:ext cx="5873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8"/>
          <p:cNvSpPr txBox="1"/>
          <p:nvPr/>
        </p:nvSpPr>
        <p:spPr>
          <a:xfrm>
            <a:off x="6983417" y="2756567"/>
            <a:ext cx="5873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8"/>
          <p:cNvSpPr txBox="1"/>
          <p:nvPr/>
        </p:nvSpPr>
        <p:spPr>
          <a:xfrm>
            <a:off x="7369969" y="3001968"/>
            <a:ext cx="1752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Повторение действий (N раз)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8"/>
          <p:cNvSpPr txBox="1"/>
          <p:nvPr/>
        </p:nvSpPr>
        <p:spPr>
          <a:xfrm>
            <a:off x="7369969" y="3983124"/>
            <a:ext cx="17526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Получение данных или сообщение результата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7" name="Google Shape;527;p8"/>
          <p:cNvPicPr preferRelativeResize="0"/>
          <p:nvPr/>
        </p:nvPicPr>
        <p:blipFill rotWithShape="1">
          <a:blip r:embed="rId3">
            <a:alphaModFix/>
          </a:blip>
          <a:srcRect b="9453" l="3087" r="49670" t="15407"/>
          <a:stretch/>
        </p:blipFill>
        <p:spPr>
          <a:xfrm>
            <a:off x="3330336" y="1303624"/>
            <a:ext cx="1621784" cy="1719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5329" y="1208558"/>
            <a:ext cx="1855786" cy="1855786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8"/>
          <p:cNvSpPr txBox="1"/>
          <p:nvPr/>
        </p:nvSpPr>
        <p:spPr>
          <a:xfrm>
            <a:off x="2600110" y="1844063"/>
            <a:ext cx="6387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ru-RU" sz="320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→</a:t>
            </a:r>
            <a:endParaRPr b="0" i="0" sz="32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faa5c91dbf_1_234"/>
          <p:cNvSpPr txBox="1"/>
          <p:nvPr>
            <p:ph type="title"/>
          </p:nvPr>
        </p:nvSpPr>
        <p:spPr>
          <a:xfrm>
            <a:off x="944025" y="514988"/>
            <a:ext cx="7905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Проверка решения</a:t>
            </a:r>
            <a:endParaRPr/>
          </a:p>
        </p:txBody>
      </p:sp>
      <p:sp>
        <p:nvSpPr>
          <p:cNvPr id="536" name="Google Shape;536;g3faa5c91dbf_1_234"/>
          <p:cNvSpPr txBox="1"/>
          <p:nvPr>
            <p:ph idx="1" type="body"/>
          </p:nvPr>
        </p:nvSpPr>
        <p:spPr>
          <a:xfrm>
            <a:off x="771621" y="1652903"/>
            <a:ext cx="3655500" cy="29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1600"/>
              <a:buFont typeface="Manrope"/>
              <a:buNone/>
            </a:pPr>
            <a:r>
              <a:rPr b="1" lang="ru-RU" sz="1600">
                <a:solidFill>
                  <a:srgbClr val="242B2D"/>
                </a:solidFill>
              </a:rPr>
              <a:t>Обычная программа выполняет заранее записанный алгоритм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600"/>
              <a:buFont typeface="Manrope"/>
              <a:buNone/>
            </a:pPr>
            <a:r>
              <a:rPr b="1" lang="ru-RU" sz="1600">
                <a:solidFill>
                  <a:srgbClr val="242B2D"/>
                </a:solidFill>
              </a:rPr>
              <a:t>💡Точное выполнение команд – </a:t>
            </a:r>
            <a:br>
              <a:rPr b="1" lang="ru-RU" sz="1600">
                <a:solidFill>
                  <a:srgbClr val="242B2D"/>
                </a:solidFill>
              </a:rPr>
            </a:br>
            <a:r>
              <a:rPr b="1" lang="ru-RU" sz="1600">
                <a:solidFill>
                  <a:srgbClr val="242B2D"/>
                </a:solidFill>
              </a:rPr>
              <a:t>еще не интеллект</a:t>
            </a:r>
            <a:endParaRPr/>
          </a:p>
        </p:txBody>
      </p:sp>
      <p:sp>
        <p:nvSpPr>
          <p:cNvPr id="537" name="Google Shape;537;g3faa5c91dbf_1_234"/>
          <p:cNvSpPr/>
          <p:nvPr/>
        </p:nvSpPr>
        <p:spPr>
          <a:xfrm>
            <a:off x="5820194" y="57203"/>
            <a:ext cx="1911300" cy="342000"/>
          </a:xfrm>
          <a:prstGeom prst="roundRect">
            <a:avLst>
              <a:gd fmla="val 50000" name="adj"/>
            </a:avLst>
          </a:prstGeom>
          <a:solidFill>
            <a:srgbClr val="EAF4D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Начало/конец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g3faa5c91dbf_1_234"/>
          <p:cNvSpPr/>
          <p:nvPr/>
        </p:nvSpPr>
        <p:spPr>
          <a:xfrm>
            <a:off x="5509048" y="1587732"/>
            <a:ext cx="25335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Взять один кусок хлеба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39" name="Google Shape;539;g3faa5c91dbf_1_234"/>
          <p:cNvSpPr/>
          <p:nvPr/>
        </p:nvSpPr>
        <p:spPr>
          <a:xfrm>
            <a:off x="5816300" y="3053646"/>
            <a:ext cx="1911300" cy="368700"/>
          </a:xfrm>
          <a:prstGeom prst="diamond">
            <a:avLst/>
          </a:prstGeom>
          <a:solidFill>
            <a:srgbClr val="F2D6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111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Сыр?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g3faa5c91dbf_1_234"/>
          <p:cNvSpPr/>
          <p:nvPr/>
        </p:nvSpPr>
        <p:spPr>
          <a:xfrm>
            <a:off x="5140733" y="520632"/>
            <a:ext cx="3270273" cy="501745"/>
          </a:xfrm>
          <a:prstGeom prst="flowChartInputOutput">
            <a:avLst/>
          </a:prstGeom>
          <a:solidFill>
            <a:srgbClr val="FFE19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Ввод N – количество бутербродов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g3faa5c91dbf_1_234"/>
          <p:cNvSpPr/>
          <p:nvPr/>
        </p:nvSpPr>
        <p:spPr>
          <a:xfrm>
            <a:off x="5140733" y="1146444"/>
            <a:ext cx="3270273" cy="307777"/>
          </a:xfrm>
          <a:prstGeom prst="flowChartPreparation">
            <a:avLst/>
          </a:prstGeom>
          <a:solidFill>
            <a:srgbClr val="FFC3A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Повтор N раз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2" name="Google Shape;542;g3faa5c91dbf_1_234"/>
          <p:cNvCxnSpPr>
            <a:stCxn id="539" idx="1"/>
            <a:endCxn id="543" idx="0"/>
          </p:cNvCxnSpPr>
          <p:nvPr/>
        </p:nvCxnSpPr>
        <p:spPr>
          <a:xfrm flipH="1">
            <a:off x="5678000" y="3237996"/>
            <a:ext cx="138300" cy="360600"/>
          </a:xfrm>
          <a:prstGeom prst="bentConnector2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4" name="Google Shape;544;g3faa5c91dbf_1_234"/>
          <p:cNvCxnSpPr>
            <a:stCxn id="541" idx="3"/>
            <a:endCxn id="545" idx="0"/>
          </p:cNvCxnSpPr>
          <p:nvPr/>
        </p:nvCxnSpPr>
        <p:spPr>
          <a:xfrm flipH="1">
            <a:off x="6771806" y="1300333"/>
            <a:ext cx="1639200" cy="2900700"/>
          </a:xfrm>
          <a:prstGeom prst="bentConnector4">
            <a:avLst>
              <a:gd fmla="val -34406" name="adj1"/>
              <a:gd fmla="val 94946" name="adj2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6" name="Google Shape;546;g3faa5c91dbf_1_234"/>
          <p:cNvCxnSpPr>
            <a:stCxn id="545" idx="0"/>
            <a:endCxn id="541" idx="1"/>
          </p:cNvCxnSpPr>
          <p:nvPr/>
        </p:nvCxnSpPr>
        <p:spPr>
          <a:xfrm flipH="1" rot="5400000">
            <a:off x="4506006" y="1935115"/>
            <a:ext cx="2900700" cy="1631100"/>
          </a:xfrm>
          <a:prstGeom prst="bentConnector4">
            <a:avLst>
              <a:gd fmla="val 5053" name="adj1"/>
              <a:gd fmla="val 135047" name="adj2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7" name="Google Shape;547;g3faa5c91dbf_1_234"/>
          <p:cNvSpPr/>
          <p:nvPr/>
        </p:nvSpPr>
        <p:spPr>
          <a:xfrm>
            <a:off x="5505156" y="2095702"/>
            <a:ext cx="25335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Намазать его маслом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48" name="Google Shape;548;g3faa5c91dbf_1_234"/>
          <p:cNvSpPr/>
          <p:nvPr/>
        </p:nvSpPr>
        <p:spPr>
          <a:xfrm>
            <a:off x="5188521" y="2618278"/>
            <a:ext cx="3166908" cy="307777"/>
          </a:xfrm>
          <a:prstGeom prst="flowChartInputOutput">
            <a:avLst/>
          </a:prstGeom>
          <a:solidFill>
            <a:srgbClr val="FFE19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Ввод начинки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g3faa5c91dbf_1_234"/>
          <p:cNvSpPr txBox="1"/>
          <p:nvPr/>
        </p:nvSpPr>
        <p:spPr>
          <a:xfrm>
            <a:off x="5192842" y="3268479"/>
            <a:ext cx="414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3faa5c91dbf_1_234"/>
          <p:cNvSpPr txBox="1"/>
          <p:nvPr/>
        </p:nvSpPr>
        <p:spPr>
          <a:xfrm>
            <a:off x="8002686" y="3306039"/>
            <a:ext cx="494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1" name="Google Shape;551;g3faa5c91dbf_1_234"/>
          <p:cNvCxnSpPr>
            <a:stCxn id="539" idx="3"/>
            <a:endCxn id="552" idx="0"/>
          </p:cNvCxnSpPr>
          <p:nvPr/>
        </p:nvCxnSpPr>
        <p:spPr>
          <a:xfrm>
            <a:off x="7727600" y="3237996"/>
            <a:ext cx="243600" cy="360600"/>
          </a:xfrm>
          <a:prstGeom prst="bentConnector2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43" name="Google Shape;543;g3faa5c91dbf_1_234"/>
          <p:cNvSpPr/>
          <p:nvPr/>
        </p:nvSpPr>
        <p:spPr>
          <a:xfrm>
            <a:off x="4799252" y="3598589"/>
            <a:ext cx="17574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Добавить сыр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2" name="Google Shape;552;g3faa5c91dbf_1_234"/>
          <p:cNvSpPr/>
          <p:nvPr/>
        </p:nvSpPr>
        <p:spPr>
          <a:xfrm>
            <a:off x="7092404" y="3598589"/>
            <a:ext cx="17574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Добавить колбасу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45" name="Google Shape;545;g3faa5c91dbf_1_234"/>
          <p:cNvSpPr/>
          <p:nvPr/>
        </p:nvSpPr>
        <p:spPr>
          <a:xfrm>
            <a:off x="5505156" y="4201015"/>
            <a:ext cx="25335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Бутерброд готов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3" name="Google Shape;553;g3faa5c91dbf_1_234"/>
          <p:cNvSpPr/>
          <p:nvPr/>
        </p:nvSpPr>
        <p:spPr>
          <a:xfrm>
            <a:off x="4785286" y="4717608"/>
            <a:ext cx="3963740" cy="368688"/>
          </a:xfrm>
          <a:prstGeom prst="flowChartInputOutput">
            <a:avLst/>
          </a:prstGeom>
          <a:solidFill>
            <a:srgbClr val="FFE19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Вывод: «Заказ выполнен»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4" name="Google Shape;554;g3faa5c91dbf_1_234"/>
          <p:cNvCxnSpPr>
            <a:stCxn id="537" idx="2"/>
            <a:endCxn id="540" idx="1"/>
          </p:cNvCxnSpPr>
          <p:nvPr/>
        </p:nvCxnSpPr>
        <p:spPr>
          <a:xfrm>
            <a:off x="6775844" y="399203"/>
            <a:ext cx="0" cy="121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55" name="Google Shape;555;g3faa5c91dbf_1_234"/>
          <p:cNvCxnSpPr>
            <a:stCxn id="540" idx="4"/>
            <a:endCxn id="541" idx="0"/>
          </p:cNvCxnSpPr>
          <p:nvPr/>
        </p:nvCxnSpPr>
        <p:spPr>
          <a:xfrm>
            <a:off x="6775870" y="1022377"/>
            <a:ext cx="0" cy="124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56" name="Google Shape;556;g3faa5c91dbf_1_234"/>
          <p:cNvCxnSpPr>
            <a:stCxn id="541" idx="2"/>
            <a:endCxn id="538" idx="0"/>
          </p:cNvCxnSpPr>
          <p:nvPr/>
        </p:nvCxnSpPr>
        <p:spPr>
          <a:xfrm>
            <a:off x="6775870" y="1454221"/>
            <a:ext cx="0" cy="133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57" name="Google Shape;557;g3faa5c91dbf_1_234"/>
          <p:cNvCxnSpPr>
            <a:stCxn id="538" idx="2"/>
            <a:endCxn id="547" idx="0"/>
          </p:cNvCxnSpPr>
          <p:nvPr/>
        </p:nvCxnSpPr>
        <p:spPr>
          <a:xfrm flipH="1">
            <a:off x="6771898" y="1956432"/>
            <a:ext cx="3900" cy="139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58" name="Google Shape;558;g3faa5c91dbf_1_234"/>
          <p:cNvCxnSpPr>
            <a:stCxn id="547" idx="2"/>
            <a:endCxn id="548" idx="1"/>
          </p:cNvCxnSpPr>
          <p:nvPr/>
        </p:nvCxnSpPr>
        <p:spPr>
          <a:xfrm>
            <a:off x="6771906" y="2464402"/>
            <a:ext cx="0" cy="153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59" name="Google Shape;559;g3faa5c91dbf_1_234"/>
          <p:cNvCxnSpPr>
            <a:stCxn id="548" idx="4"/>
            <a:endCxn id="539" idx="0"/>
          </p:cNvCxnSpPr>
          <p:nvPr/>
        </p:nvCxnSpPr>
        <p:spPr>
          <a:xfrm>
            <a:off x="6771975" y="2926055"/>
            <a:ext cx="0" cy="127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60" name="Google Shape;560;g3faa5c91dbf_1_234"/>
          <p:cNvCxnSpPr>
            <a:stCxn id="545" idx="2"/>
            <a:endCxn id="553" idx="1"/>
          </p:cNvCxnSpPr>
          <p:nvPr/>
        </p:nvCxnSpPr>
        <p:spPr>
          <a:xfrm flipH="1">
            <a:off x="6767106" y="4569715"/>
            <a:ext cx="4800" cy="147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61" name="Google Shape;561;g3faa5c91dbf_1_234"/>
          <p:cNvSpPr/>
          <p:nvPr/>
        </p:nvSpPr>
        <p:spPr>
          <a:xfrm>
            <a:off x="705480" y="3040142"/>
            <a:ext cx="3787800" cy="1485600"/>
          </a:xfrm>
          <a:prstGeom prst="roundRect">
            <a:avLst>
              <a:gd fmla="val 5455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ИИ тоже работает по алгоритмам, </a:t>
            </a:r>
            <a:br>
              <a:rPr b="0" i="0" lang="ru-RU" sz="1600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600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но может имитировать отдельные интеллектуальные функции: распознавать, анализировать, прогнозировать или создавать.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k">
  <a:themeElements>
    <a:clrScheme name="Sk">
      <a:dk1>
        <a:srgbClr val="0A0C07"/>
      </a:dk1>
      <a:lt1>
        <a:srgbClr val="F9FAFA"/>
      </a:lt1>
      <a:dk2>
        <a:srgbClr val="404C4F"/>
      </a:dk2>
      <a:lt2>
        <a:srgbClr val="FFFFFF"/>
      </a:lt2>
      <a:accent1>
        <a:srgbClr val="82BC25"/>
      </a:accent1>
      <a:accent2>
        <a:srgbClr val="B1EC52"/>
      </a:accent2>
      <a:accent3>
        <a:srgbClr val="404C4F"/>
      </a:accent3>
      <a:accent4>
        <a:srgbClr val="0A0C07"/>
      </a:accent4>
      <a:accent5>
        <a:srgbClr val="F9FAFA"/>
      </a:accent5>
      <a:accent6>
        <a:srgbClr val="70A81F"/>
      </a:accent6>
      <a:hlink>
        <a:srgbClr val="82BC25"/>
      </a:hlink>
      <a:folHlink>
        <a:srgbClr val="404C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k">
  <a:themeElements>
    <a:clrScheme name="Sk">
      <a:dk1>
        <a:srgbClr val="0A0C07"/>
      </a:dk1>
      <a:lt1>
        <a:srgbClr val="F9FAFA"/>
      </a:lt1>
      <a:dk2>
        <a:srgbClr val="404C4F"/>
      </a:dk2>
      <a:lt2>
        <a:srgbClr val="FFFFFF"/>
      </a:lt2>
      <a:accent1>
        <a:srgbClr val="82BC25"/>
      </a:accent1>
      <a:accent2>
        <a:srgbClr val="B1EC52"/>
      </a:accent2>
      <a:accent3>
        <a:srgbClr val="404C4F"/>
      </a:accent3>
      <a:accent4>
        <a:srgbClr val="0A0C07"/>
      </a:accent4>
      <a:accent5>
        <a:srgbClr val="F9FAFA"/>
      </a:accent5>
      <a:accent6>
        <a:srgbClr val="70A81F"/>
      </a:accent6>
      <a:hlink>
        <a:srgbClr val="82BC25"/>
      </a:hlink>
      <a:folHlink>
        <a:srgbClr val="404C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k">
  <a:themeElements>
    <a:clrScheme name="Sk">
      <a:dk1>
        <a:srgbClr val="0A0C07"/>
      </a:dk1>
      <a:lt1>
        <a:srgbClr val="F9FAFA"/>
      </a:lt1>
      <a:dk2>
        <a:srgbClr val="404C4F"/>
      </a:dk2>
      <a:lt2>
        <a:srgbClr val="FFFFFF"/>
      </a:lt2>
      <a:accent1>
        <a:srgbClr val="82BC25"/>
      </a:accent1>
      <a:accent2>
        <a:srgbClr val="B1EC52"/>
      </a:accent2>
      <a:accent3>
        <a:srgbClr val="404C4F"/>
      </a:accent3>
      <a:accent4>
        <a:srgbClr val="0A0C07"/>
      </a:accent4>
      <a:accent5>
        <a:srgbClr val="F9FAFA"/>
      </a:accent5>
      <a:accent6>
        <a:srgbClr val="70A81F"/>
      </a:accent6>
      <a:hlink>
        <a:srgbClr val="82BC25"/>
      </a:hlink>
      <a:folHlink>
        <a:srgbClr val="404C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2026-08-30T16:41:11Z</dcterms:created>
  <dc:creator>Walnut Exporter</dc:creator>
</cp:coreProperties>
</file>