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y="5143500" cx="9144000"/>
  <p:notesSz cx="6858000" cy="9144000"/>
  <p:embeddedFontLst>
    <p:embeddedFont>
      <p:font typeface="Manrope"/>
      <p:regular r:id="rId39"/>
      <p:bold r:id="rId40"/>
    </p:embeddedFont>
    <p:embeddedFont>
      <p:font typeface="Corbel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45" roundtripDataSignature="AMtx7mh+FBuS/4W0OcxlGXKp7KAcR4pO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BB1B762-BAE0-478A-ADF2-79378EEA1F61}">
  <a:tblStyle styleId="{BBB1B762-BAE0-478A-ADF2-79378EEA1F61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CF3E7"/>
          </a:solidFill>
        </a:fill>
      </a:tcStyle>
    </a:wholeTbl>
    <a:band1H>
      <a:tcTxStyle b="off" i="off"/>
      <a:tcStyle>
        <a:fill>
          <a:solidFill>
            <a:srgbClr val="D8E7CB"/>
          </a:solidFill>
        </a:fill>
      </a:tcStyle>
    </a:band1H>
    <a:band2H>
      <a:tcTxStyle b="off" i="off"/>
    </a:band2H>
    <a:band1V>
      <a:tcTxStyle b="off" i="off"/>
      <a:tcStyle>
        <a:fill>
          <a:solidFill>
            <a:srgbClr val="D8E7CB"/>
          </a:solidFill>
        </a:fill>
      </a:tcStyle>
    </a:band1V>
    <a:band2V>
      <a:tcTxStyle b="off" i="off"/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 b="off" i="off"/>
    </a:seCell>
    <a:swCell>
      <a:tcTxStyle b="off" i="off"/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anrope-bold.fntdata"/><Relationship Id="rId20" Type="http://schemas.openxmlformats.org/officeDocument/2006/relationships/slide" Target="slides/slide14.xml"/><Relationship Id="rId42" Type="http://schemas.openxmlformats.org/officeDocument/2006/relationships/font" Target="fonts/Corbel-bold.fntdata"/><Relationship Id="rId41" Type="http://schemas.openxmlformats.org/officeDocument/2006/relationships/font" Target="fonts/Corbel-regular.fntdata"/><Relationship Id="rId22" Type="http://schemas.openxmlformats.org/officeDocument/2006/relationships/slide" Target="slides/slide16.xml"/><Relationship Id="rId44" Type="http://schemas.openxmlformats.org/officeDocument/2006/relationships/font" Target="fonts/Corbel-boldItalic.fntdata"/><Relationship Id="rId21" Type="http://schemas.openxmlformats.org/officeDocument/2006/relationships/slide" Target="slides/slide15.xml"/><Relationship Id="rId43" Type="http://schemas.openxmlformats.org/officeDocument/2006/relationships/font" Target="fonts/Corbel-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45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font" Target="fonts/Manrope-regular.fntdata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12" name="Google Shape;212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- Шаблон презентации (макеты).pptx; новая титульная иллюстрация, сгенерированная специально для урока.</a:t>
            </a:r>
            <a:endParaRPr/>
          </a:p>
        </p:txBody>
      </p:sp>
      <p:sp>
        <p:nvSpPr>
          <p:cNvPr id="213" name="Google Shape;213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3" name="Google Shape;363;p10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8" name="Google Shape;378;p11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6" name="Google Shape;386;p12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93" name="Google Shape;393;p13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2" name="Google Shape;402;p14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1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0" name="Google Shape;410;p15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7" name="Google Shape;417;p16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7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24" name="Google Shape;424;p1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Черновик презентации, слайд 18; образовательный курс.</a:t>
            </a:r>
            <a:endParaRPr/>
          </a:p>
        </p:txBody>
      </p:sp>
      <p:sp>
        <p:nvSpPr>
          <p:cNvPr id="425" name="Google Shape;425;p1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8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35" name="Google Shape;435;p1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Образовательный курс.</a:t>
            </a:r>
            <a:endParaRPr/>
          </a:p>
        </p:txBody>
      </p:sp>
      <p:sp>
        <p:nvSpPr>
          <p:cNvPr id="436" name="Google Shape;436;p1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19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49" name="Google Shape;449;p1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Методические рекомендации; образовательный курс.</a:t>
            </a:r>
            <a:endParaRPr/>
          </a:p>
        </p:txBody>
      </p:sp>
      <p:sp>
        <p:nvSpPr>
          <p:cNvPr id="450" name="Google Shape;450;p1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23" name="Google Shape;223;p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- Шаблон презентации; новая иллюстрация футуристичной компании.</a:t>
            </a:r>
            <a:endParaRPr/>
          </a:p>
        </p:txBody>
      </p:sp>
      <p:sp>
        <p:nvSpPr>
          <p:cNvPr id="224" name="Google Shape;224;p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20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0" name="Google Shape;460;p2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Методические рекомендации: образы ИИ в литературе и кино.</a:t>
            </a:r>
            <a:endParaRPr/>
          </a:p>
        </p:txBody>
      </p:sp>
      <p:sp>
        <p:nvSpPr>
          <p:cNvPr id="461" name="Google Shape;461;p2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2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72" name="Google Shape;472;p2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Формат фактчекинга по материалам образовательного курса.</a:t>
            </a:r>
            <a:endParaRPr/>
          </a:p>
        </p:txBody>
      </p:sp>
      <p:sp>
        <p:nvSpPr>
          <p:cNvPr id="473" name="Google Shape;473;p2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2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81" name="Google Shape;481;p2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482" name="Google Shape;482;p2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0" name="Google Shape;490;p2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491" name="Google Shape;491;p2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2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98" name="Google Shape;498;p2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499" name="Google Shape;499;p2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25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07" name="Google Shape;507;p2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08" name="Google Shape;508;p2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6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15" name="Google Shape;515;p2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16" name="Google Shape;516;p2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4" name="Google Shape;524;p2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25" name="Google Shape;525;p2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8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2" name="Google Shape;532;p2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33" name="Google Shape;533;p2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9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1" name="Google Shape;541;p2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42" name="Google Shape;542;p2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2" name="Google Shape;232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/>
              <a:t>- Методические рекомендации, слайд 5: вводная беседа о бытовых примерах ИИ.</a:t>
            </a:r>
            <a:endParaRPr/>
          </a:p>
        </p:txBody>
      </p:sp>
      <p:sp>
        <p:nvSpPr>
          <p:cNvPr id="233" name="Google Shape;233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3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9" name="Google Shape;549;p30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50" name="Google Shape;550;p30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6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3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58" name="Google Shape;558;p3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Содержание текущего урока.</a:t>
            </a:r>
            <a:endParaRPr/>
          </a:p>
        </p:txBody>
      </p:sp>
      <p:sp>
        <p:nvSpPr>
          <p:cNvPr id="559" name="Google Shape;559;p3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32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66" name="Google Shape;566;p32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Технологическая карта урока 1 для 7 класса.</a:t>
            </a:r>
            <a:endParaRPr/>
          </a:p>
        </p:txBody>
      </p:sp>
      <p:sp>
        <p:nvSpPr>
          <p:cNvPr id="567" name="Google Shape;567;p32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5" name="Google Shape;245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Методические рекомендации: примеры применения ИИ.</a:t>
            </a:r>
            <a:endParaRPr/>
          </a:p>
        </p:txBody>
      </p:sp>
      <p:sp>
        <p:nvSpPr>
          <p:cNvPr id="246" name="Google Shape;246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5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62" name="Google Shape;262;p5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Черновик «Искусственный интеллект-2025», слайд 5: изображения «солнце </a:t>
            </a:r>
            <a:r>
              <a:rPr lang="ru-RU"/>
              <a:t>–</a:t>
            </a:r>
            <a:r>
              <a:rPr lang="ru-RU" sz="1200"/>
              <a:t> лампа», «живое </a:t>
            </a:r>
            <a:r>
              <a:rPr lang="ru-RU"/>
              <a:t>–</a:t>
            </a:r>
            <a:r>
              <a:rPr lang="ru-RU" sz="1200"/>
              <a:t> искусственное растение» и исходная логика объяснения.</a:t>
            </a:r>
            <a:endParaRPr/>
          </a:p>
        </p:txBody>
      </p:sp>
      <p:sp>
        <p:nvSpPr>
          <p:cNvPr id="263" name="Google Shape;263;p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6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3" name="Google Shape;273;p6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Методические рекомендации, слайды 8–9; образовательный курс.</a:t>
            </a:r>
            <a:endParaRPr/>
          </a:p>
        </p:txBody>
      </p:sp>
      <p:sp>
        <p:nvSpPr>
          <p:cNvPr id="274" name="Google Shape;274;p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7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96" name="Google Shape;296;p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[Sources]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/>
              <a:t>- Методические рекомендации, слайд 9.</a:t>
            </a:r>
            <a:endParaRPr/>
          </a:p>
        </p:txBody>
      </p:sp>
      <p:sp>
        <p:nvSpPr>
          <p:cNvPr id="297" name="Google Shape;297;p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8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5" name="Google Shape;305;p8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6" name="Google Shape;306;p8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9:notes"/>
          <p:cNvSpPr/>
          <p:nvPr>
            <p:ph idx="2" type="sldImg"/>
          </p:nvPr>
        </p:nvSpPr>
        <p:spPr>
          <a:xfrm>
            <a:off x="-1166813" y="0"/>
            <a:ext cx="5334001" cy="30003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1" name="Google Shape;331;p9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2" name="Google Shape;332;p9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bg>
      <p:bgPr>
        <a:solidFill>
          <a:srgbClr val="F9FAFA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4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4"/>
          <p:cNvSpPr/>
          <p:nvPr/>
        </p:nvSpPr>
        <p:spPr>
          <a:xfrm>
            <a:off x="952500" y="1624013"/>
            <a:ext cx="3119438" cy="1895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34"/>
          <p:cNvSpPr/>
          <p:nvPr/>
        </p:nvSpPr>
        <p:spPr>
          <a:xfrm>
            <a:off x="952500" y="1624013"/>
            <a:ext cx="642938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82BC2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4"/>
          <p:cNvSpPr txBox="1"/>
          <p:nvPr>
            <p:ph idx="1" type="body"/>
          </p:nvPr>
        </p:nvSpPr>
        <p:spPr>
          <a:xfrm>
            <a:off x="1047750" y="1671638"/>
            <a:ext cx="452438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  <a:defRPr b="1" sz="855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4"/>
          <p:cNvSpPr/>
          <p:nvPr/>
        </p:nvSpPr>
        <p:spPr>
          <a:xfrm>
            <a:off x="952500" y="2119313"/>
            <a:ext cx="3119438" cy="1400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4"/>
          <p:cNvSpPr txBox="1"/>
          <p:nvPr>
            <p:ph type="title"/>
          </p:nvPr>
        </p:nvSpPr>
        <p:spPr>
          <a:xfrm>
            <a:off x="952500" y="2119313"/>
            <a:ext cx="3119438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4"/>
          <p:cNvSpPr txBox="1"/>
          <p:nvPr>
            <p:ph idx="2" type="body"/>
          </p:nvPr>
        </p:nvSpPr>
        <p:spPr>
          <a:xfrm>
            <a:off x="952500" y="3290888"/>
            <a:ext cx="3119438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4"/>
          <p:cNvSpPr/>
          <p:nvPr>
            <p:ph idx="3" type="pic"/>
          </p:nvPr>
        </p:nvSpPr>
        <p:spPr>
          <a:xfrm>
            <a:off x="4381500" y="0"/>
            <a:ext cx="4762500" cy="4762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ссылки со скриншотами" showMasterSp="0">
  <p:cSld name="Заголовок и ссылки со скриншотами">
    <p:bg>
      <p:bgPr>
        <a:solidFill>
          <a:srgbClr val="F9FAFA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43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43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27" name="Google Shape;127;p43"/>
          <p:cNvCxnSpPr/>
          <p:nvPr/>
        </p:nvCxnSpPr>
        <p:spPr>
          <a:xfrm>
            <a:off x="952500" y="2457449"/>
            <a:ext cx="790575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8" name="Google Shape;128;p43"/>
          <p:cNvCxnSpPr/>
          <p:nvPr/>
        </p:nvCxnSpPr>
        <p:spPr>
          <a:xfrm>
            <a:off x="952500" y="3676650"/>
            <a:ext cx="790575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9" name="Google Shape;129;p43"/>
          <p:cNvSpPr/>
          <p:nvPr>
            <p:ph idx="2" type="pic"/>
          </p:nvPr>
        </p:nvSpPr>
        <p:spPr>
          <a:xfrm>
            <a:off x="3190875" y="1371600"/>
            <a:ext cx="5667375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30" name="Google Shape;130;p43"/>
          <p:cNvSpPr txBox="1"/>
          <p:nvPr>
            <p:ph idx="1" type="body"/>
          </p:nvPr>
        </p:nvSpPr>
        <p:spPr>
          <a:xfrm>
            <a:off x="952500" y="1743075"/>
            <a:ext cx="1976438" cy="209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3"/>
          <p:cNvSpPr/>
          <p:nvPr>
            <p:ph idx="3" type="pic"/>
          </p:nvPr>
        </p:nvSpPr>
        <p:spPr>
          <a:xfrm>
            <a:off x="3190875" y="2590800"/>
            <a:ext cx="5667375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32" name="Google Shape;132;p43"/>
          <p:cNvSpPr txBox="1"/>
          <p:nvPr>
            <p:ph idx="4" type="body"/>
          </p:nvPr>
        </p:nvSpPr>
        <p:spPr>
          <a:xfrm>
            <a:off x="952500" y="2857500"/>
            <a:ext cx="197643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43"/>
          <p:cNvSpPr/>
          <p:nvPr>
            <p:ph idx="5" type="pic"/>
          </p:nvPr>
        </p:nvSpPr>
        <p:spPr>
          <a:xfrm>
            <a:off x="3190875" y="3810000"/>
            <a:ext cx="5667375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43"/>
          <p:cNvSpPr txBox="1"/>
          <p:nvPr>
            <p:ph idx="6" type="body"/>
          </p:nvPr>
        </p:nvSpPr>
        <p:spPr>
          <a:xfrm>
            <a:off x="952500" y="3971925"/>
            <a:ext cx="212883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инструкция и изображение" showMasterSp="0">
  <p:cSld name="Тёмный — инструкция и изображение">
    <p:bg>
      <p:bgPr>
        <a:solidFill>
          <a:srgbClr val="404C4F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44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44"/>
          <p:cNvSpPr/>
          <p:nvPr/>
        </p:nvSpPr>
        <p:spPr>
          <a:xfrm>
            <a:off x="952500" y="1000125"/>
            <a:ext cx="3524250" cy="3143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44"/>
          <p:cNvSpPr/>
          <p:nvPr/>
        </p:nvSpPr>
        <p:spPr>
          <a:xfrm>
            <a:off x="952500" y="1000125"/>
            <a:ext cx="733425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B1EC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44"/>
          <p:cNvSpPr txBox="1"/>
          <p:nvPr>
            <p:ph idx="1" type="body"/>
          </p:nvPr>
        </p:nvSpPr>
        <p:spPr>
          <a:xfrm>
            <a:off x="1047750" y="1047750"/>
            <a:ext cx="542925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1EC52"/>
              </a:buClr>
              <a:buSzPts val="855"/>
              <a:buFont typeface="Manrope"/>
              <a:buNone/>
              <a:defRPr b="1" sz="855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44"/>
          <p:cNvSpPr/>
          <p:nvPr/>
        </p:nvSpPr>
        <p:spPr>
          <a:xfrm>
            <a:off x="952500" y="1495425"/>
            <a:ext cx="3524250" cy="2647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4"/>
          <p:cNvSpPr txBox="1"/>
          <p:nvPr>
            <p:ph type="title"/>
          </p:nvPr>
        </p:nvSpPr>
        <p:spPr>
          <a:xfrm>
            <a:off x="952500" y="1495425"/>
            <a:ext cx="3119438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4"/>
          <p:cNvSpPr/>
          <p:nvPr/>
        </p:nvSpPr>
        <p:spPr>
          <a:xfrm>
            <a:off x="952500" y="2667000"/>
            <a:ext cx="3524250" cy="1476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44"/>
          <p:cNvSpPr txBox="1"/>
          <p:nvPr>
            <p:ph idx="2" type="body"/>
          </p:nvPr>
        </p:nvSpPr>
        <p:spPr>
          <a:xfrm>
            <a:off x="952500" y="2667000"/>
            <a:ext cx="3300413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44"/>
          <p:cNvSpPr/>
          <p:nvPr/>
        </p:nvSpPr>
        <p:spPr>
          <a:xfrm>
            <a:off x="952500" y="3062288"/>
            <a:ext cx="35242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44"/>
          <p:cNvSpPr/>
          <p:nvPr/>
        </p:nvSpPr>
        <p:spPr>
          <a:xfrm>
            <a:off x="952500" y="3062288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Google Shape;14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138488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44"/>
          <p:cNvSpPr txBox="1"/>
          <p:nvPr>
            <p:ph idx="3" type="body"/>
          </p:nvPr>
        </p:nvSpPr>
        <p:spPr>
          <a:xfrm>
            <a:off x="1119188" y="3062288"/>
            <a:ext cx="31908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44"/>
          <p:cNvSpPr/>
          <p:nvPr/>
        </p:nvSpPr>
        <p:spPr>
          <a:xfrm>
            <a:off x="952500" y="3686175"/>
            <a:ext cx="35242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44"/>
          <p:cNvSpPr/>
          <p:nvPr/>
        </p:nvSpPr>
        <p:spPr>
          <a:xfrm>
            <a:off x="952500" y="3686175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" name="Google Shape;150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762375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44"/>
          <p:cNvSpPr txBox="1"/>
          <p:nvPr>
            <p:ph idx="4" type="body"/>
          </p:nvPr>
        </p:nvSpPr>
        <p:spPr>
          <a:xfrm>
            <a:off x="1119188" y="3686175"/>
            <a:ext cx="31908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44"/>
          <p:cNvSpPr/>
          <p:nvPr>
            <p:ph idx="5" type="pic"/>
          </p:nvPr>
        </p:nvSpPr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ромпт и ответ ИИ (вертикально)" showMasterSp="0">
  <p:cSld name="Промпт и ответ ИИ (вертикально)">
    <p:bg>
      <p:bgPr>
        <a:solidFill>
          <a:srgbClr val="F9FAFA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45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45"/>
          <p:cNvSpPr txBox="1"/>
          <p:nvPr>
            <p:ph type="title"/>
          </p:nvPr>
        </p:nvSpPr>
        <p:spPr>
          <a:xfrm>
            <a:off x="952500" y="571500"/>
            <a:ext cx="56578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45"/>
          <p:cNvSpPr/>
          <p:nvPr>
            <p:ph idx="2" type="pic"/>
          </p:nvPr>
        </p:nvSpPr>
        <p:spPr>
          <a:xfrm>
            <a:off x="4857750" y="1333500"/>
            <a:ext cx="3429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57" name="Google Shape;157;p45"/>
          <p:cNvSpPr/>
          <p:nvPr/>
        </p:nvSpPr>
        <p:spPr>
          <a:xfrm>
            <a:off x="885825" y="1423988"/>
            <a:ext cx="3776662" cy="65246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45"/>
          <p:cNvSpPr/>
          <p:nvPr/>
        </p:nvSpPr>
        <p:spPr>
          <a:xfrm>
            <a:off x="885825" y="1423988"/>
            <a:ext cx="3776662" cy="481012"/>
          </a:xfrm>
          <a:prstGeom prst="rect">
            <a:avLst/>
          </a:prstGeom>
          <a:solidFill>
            <a:srgbClr val="82BC25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45"/>
          <p:cNvSpPr txBox="1"/>
          <p:nvPr>
            <p:ph idx="1" type="body"/>
          </p:nvPr>
        </p:nvSpPr>
        <p:spPr>
          <a:xfrm>
            <a:off x="1028700" y="1566863"/>
            <a:ext cx="3490913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  <a:defRPr b="1" sz="855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60" name="Google Shape;16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1038" y="1905000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45"/>
          <p:cNvSpPr/>
          <p:nvPr/>
        </p:nvSpPr>
        <p:spPr>
          <a:xfrm>
            <a:off x="885825" y="2133600"/>
            <a:ext cx="3776662" cy="2714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45"/>
          <p:cNvSpPr/>
          <p:nvPr/>
        </p:nvSpPr>
        <p:spPr>
          <a:xfrm>
            <a:off x="885825" y="2133600"/>
            <a:ext cx="3776662" cy="2543175"/>
          </a:xfrm>
          <a:prstGeom prst="rect">
            <a:avLst/>
          </a:prstGeom>
          <a:solidFill>
            <a:srgbClr val="0A0C07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45"/>
          <p:cNvSpPr txBox="1"/>
          <p:nvPr>
            <p:ph idx="3" type="body"/>
          </p:nvPr>
        </p:nvSpPr>
        <p:spPr>
          <a:xfrm>
            <a:off x="1028700" y="2276475"/>
            <a:ext cx="3490913" cy="225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855"/>
              <a:buFont typeface="Manrope"/>
              <a:buNone/>
              <a:defRPr b="1" sz="85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64" name="Google Shape;164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5825" y="4676775"/>
            <a:ext cx="171450" cy="17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крупное слово" showMasterSp="0">
  <p:cSld name="Тёмный — крупное слово">
    <p:bg>
      <p:bgPr>
        <a:solidFill>
          <a:srgbClr val="404C4F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46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46"/>
          <p:cNvSpPr/>
          <p:nvPr/>
        </p:nvSpPr>
        <p:spPr>
          <a:xfrm>
            <a:off x="819150" y="476250"/>
            <a:ext cx="7505700" cy="1123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46"/>
          <p:cNvSpPr/>
          <p:nvPr/>
        </p:nvSpPr>
        <p:spPr>
          <a:xfrm>
            <a:off x="4205288" y="476250"/>
            <a:ext cx="733425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B1EC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46"/>
          <p:cNvSpPr txBox="1"/>
          <p:nvPr>
            <p:ph idx="1" type="body"/>
          </p:nvPr>
        </p:nvSpPr>
        <p:spPr>
          <a:xfrm>
            <a:off x="4300538" y="523875"/>
            <a:ext cx="542925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1EC52"/>
              </a:buClr>
              <a:buSzPts val="855"/>
              <a:buFont typeface="Manrope"/>
              <a:buNone/>
              <a:defRPr b="1" sz="855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46"/>
          <p:cNvSpPr/>
          <p:nvPr/>
        </p:nvSpPr>
        <p:spPr>
          <a:xfrm>
            <a:off x="819150" y="971550"/>
            <a:ext cx="75057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46"/>
          <p:cNvSpPr txBox="1"/>
          <p:nvPr>
            <p:ph type="title"/>
          </p:nvPr>
        </p:nvSpPr>
        <p:spPr>
          <a:xfrm>
            <a:off x="819150" y="971550"/>
            <a:ext cx="75057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10011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4275"/>
              <a:buFont typeface="Manrope"/>
              <a:buNone/>
              <a:defRPr b="1" sz="4275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46"/>
          <p:cNvSpPr/>
          <p:nvPr>
            <p:ph idx="2" type="pic"/>
          </p:nvPr>
        </p:nvSpPr>
        <p:spPr>
          <a:xfrm>
            <a:off x="3619500" y="2857500"/>
            <a:ext cx="1905000" cy="1905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ромпт и ответ ИИ (широкий)" showMasterSp="0">
  <p:cSld name="Промпт и ответ ИИ (широкий)">
    <p:bg>
      <p:bgPr>
        <a:solidFill>
          <a:srgbClr val="F9FAFA"/>
        </a:solid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47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47"/>
          <p:cNvSpPr txBox="1"/>
          <p:nvPr>
            <p:ph type="title"/>
          </p:nvPr>
        </p:nvSpPr>
        <p:spPr>
          <a:xfrm>
            <a:off x="952500" y="571500"/>
            <a:ext cx="5948363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47"/>
          <p:cNvSpPr/>
          <p:nvPr/>
        </p:nvSpPr>
        <p:spPr>
          <a:xfrm>
            <a:off x="6805613" y="1547813"/>
            <a:ext cx="1957388" cy="143351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47"/>
          <p:cNvSpPr/>
          <p:nvPr/>
        </p:nvSpPr>
        <p:spPr>
          <a:xfrm>
            <a:off x="6805613" y="1547813"/>
            <a:ext cx="1957388" cy="1262063"/>
          </a:xfrm>
          <a:prstGeom prst="rect">
            <a:avLst/>
          </a:prstGeom>
          <a:solidFill>
            <a:srgbClr val="82BC25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47"/>
          <p:cNvSpPr txBox="1"/>
          <p:nvPr>
            <p:ph idx="1" type="body"/>
          </p:nvPr>
        </p:nvSpPr>
        <p:spPr>
          <a:xfrm>
            <a:off x="6948488" y="1690688"/>
            <a:ext cx="1671638" cy="9763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  <a:defRPr b="1" sz="855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79" name="Google Shape;179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91550" y="2809875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47"/>
          <p:cNvSpPr/>
          <p:nvPr/>
        </p:nvSpPr>
        <p:spPr>
          <a:xfrm>
            <a:off x="952500" y="1790700"/>
            <a:ext cx="5567363" cy="2876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47"/>
          <p:cNvSpPr/>
          <p:nvPr/>
        </p:nvSpPr>
        <p:spPr>
          <a:xfrm>
            <a:off x="952500" y="1790700"/>
            <a:ext cx="5567363" cy="2705100"/>
          </a:xfrm>
          <a:prstGeom prst="rect">
            <a:avLst/>
          </a:prstGeom>
          <a:solidFill>
            <a:srgbClr val="0A0C07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47"/>
          <p:cNvSpPr txBox="1"/>
          <p:nvPr>
            <p:ph idx="2" type="body"/>
          </p:nvPr>
        </p:nvSpPr>
        <p:spPr>
          <a:xfrm>
            <a:off x="1095375" y="1933575"/>
            <a:ext cx="5281613" cy="2419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855"/>
              <a:buFont typeface="Manrope"/>
              <a:buNone/>
              <a:defRPr b="1" sz="85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83" name="Google Shape;183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2500" y="4495800"/>
            <a:ext cx="171450" cy="17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реплика и три ссылки" showMasterSp="0">
  <p:cSld name="Заголовок, реплика и три ссылки">
    <p:bg>
      <p:bgPr>
        <a:solidFill>
          <a:srgbClr val="F9FAFA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48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48"/>
          <p:cNvSpPr txBox="1"/>
          <p:nvPr>
            <p:ph type="title"/>
          </p:nvPr>
        </p:nvSpPr>
        <p:spPr>
          <a:xfrm>
            <a:off x="952500" y="623888"/>
            <a:ext cx="4967288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48"/>
          <p:cNvSpPr/>
          <p:nvPr/>
        </p:nvSpPr>
        <p:spPr>
          <a:xfrm>
            <a:off x="885825" y="3062288"/>
            <a:ext cx="5448300" cy="15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8"/>
          <p:cNvSpPr/>
          <p:nvPr/>
        </p:nvSpPr>
        <p:spPr>
          <a:xfrm>
            <a:off x="885825" y="3062288"/>
            <a:ext cx="1585913" cy="15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48"/>
          <p:cNvSpPr/>
          <p:nvPr>
            <p:ph idx="2" type="pic"/>
          </p:nvPr>
        </p:nvSpPr>
        <p:spPr>
          <a:xfrm>
            <a:off x="885825" y="3062288"/>
            <a:ext cx="952500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90" name="Google Shape;190;p48"/>
          <p:cNvSpPr txBox="1"/>
          <p:nvPr>
            <p:ph idx="1" type="body"/>
          </p:nvPr>
        </p:nvSpPr>
        <p:spPr>
          <a:xfrm>
            <a:off x="885825" y="4205288"/>
            <a:ext cx="158591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91" name="Google Shape;191;p48"/>
          <p:cNvCxnSpPr/>
          <p:nvPr/>
        </p:nvCxnSpPr>
        <p:spPr>
          <a:xfrm rot="5400000">
            <a:off x="1971675" y="3843338"/>
            <a:ext cx="156210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2" name="Google Shape;192;p48"/>
          <p:cNvSpPr/>
          <p:nvPr/>
        </p:nvSpPr>
        <p:spPr>
          <a:xfrm>
            <a:off x="3043238" y="3062288"/>
            <a:ext cx="1452563" cy="15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48"/>
          <p:cNvSpPr/>
          <p:nvPr>
            <p:ph idx="3" type="pic"/>
          </p:nvPr>
        </p:nvSpPr>
        <p:spPr>
          <a:xfrm>
            <a:off x="3043238" y="3062288"/>
            <a:ext cx="952500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94" name="Google Shape;194;p48"/>
          <p:cNvSpPr txBox="1"/>
          <p:nvPr>
            <p:ph idx="4" type="body"/>
          </p:nvPr>
        </p:nvSpPr>
        <p:spPr>
          <a:xfrm>
            <a:off x="3043238" y="4205288"/>
            <a:ext cx="145256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95" name="Google Shape;195;p48"/>
          <p:cNvCxnSpPr/>
          <p:nvPr/>
        </p:nvCxnSpPr>
        <p:spPr>
          <a:xfrm rot="5400000">
            <a:off x="3995738" y="3843338"/>
            <a:ext cx="156210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6" name="Google Shape;196;p48"/>
          <p:cNvSpPr/>
          <p:nvPr/>
        </p:nvSpPr>
        <p:spPr>
          <a:xfrm>
            <a:off x="5067300" y="3062288"/>
            <a:ext cx="1266825" cy="15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48"/>
          <p:cNvSpPr/>
          <p:nvPr>
            <p:ph idx="5" type="pic"/>
          </p:nvPr>
        </p:nvSpPr>
        <p:spPr>
          <a:xfrm>
            <a:off x="5067300" y="3062288"/>
            <a:ext cx="952500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98" name="Google Shape;198;p48"/>
          <p:cNvSpPr txBox="1"/>
          <p:nvPr>
            <p:ph idx="6" type="body"/>
          </p:nvPr>
        </p:nvSpPr>
        <p:spPr>
          <a:xfrm>
            <a:off x="5067300" y="4205288"/>
            <a:ext cx="1266825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9" name="Google Shape;199;p48"/>
          <p:cNvSpPr/>
          <p:nvPr/>
        </p:nvSpPr>
        <p:spPr>
          <a:xfrm>
            <a:off x="885825" y="1423988"/>
            <a:ext cx="6572250" cy="1257300"/>
          </a:xfrm>
          <a:prstGeom prst="rect">
            <a:avLst/>
          </a:prstGeom>
          <a:solidFill>
            <a:srgbClr val="0A0C07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48"/>
          <p:cNvSpPr txBox="1"/>
          <p:nvPr>
            <p:ph idx="7" type="body"/>
          </p:nvPr>
        </p:nvSpPr>
        <p:spPr>
          <a:xfrm>
            <a:off x="1028700" y="1566863"/>
            <a:ext cx="6286500" cy="971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35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425"/>
              <a:buFont typeface="Manrope"/>
              <a:buNone/>
              <a:defRPr b="1" sz="142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опрос и изображение (тёмный)" showMasterSp="0">
  <p:cSld name="Вопрос и изображение (тёмный)">
    <p:bg>
      <p:bgPr>
        <a:solidFill>
          <a:srgbClr val="404C4F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49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49"/>
          <p:cNvSpPr txBox="1"/>
          <p:nvPr>
            <p:ph type="title"/>
          </p:nvPr>
        </p:nvSpPr>
        <p:spPr>
          <a:xfrm>
            <a:off x="952500" y="1943100"/>
            <a:ext cx="3119438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49"/>
          <p:cNvSpPr/>
          <p:nvPr>
            <p:ph idx="2" type="pic"/>
          </p:nvPr>
        </p:nvSpPr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заголовок и изображение" showMasterSp="0">
  <p:cSld name="Тёмный — заголовок и изображение">
    <p:bg>
      <p:bgPr>
        <a:solidFill>
          <a:srgbClr val="404C4F"/>
        </a:solidFill>
      </p:bgPr>
    </p:bg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50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50"/>
          <p:cNvSpPr/>
          <p:nvPr/>
        </p:nvSpPr>
        <p:spPr>
          <a:xfrm>
            <a:off x="952500" y="571500"/>
            <a:ext cx="52197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50"/>
          <p:cNvSpPr txBox="1"/>
          <p:nvPr>
            <p:ph type="title"/>
          </p:nvPr>
        </p:nvSpPr>
        <p:spPr>
          <a:xfrm>
            <a:off x="952500" y="571500"/>
            <a:ext cx="52197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50"/>
          <p:cNvSpPr/>
          <p:nvPr>
            <p:ph idx="2" type="pic"/>
          </p:nvPr>
        </p:nvSpPr>
        <p:spPr>
          <a:xfrm>
            <a:off x="952500" y="1790700"/>
            <a:ext cx="7905750" cy="30003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изображение" showMasterSp="0" type="obj">
  <p:cSld name="OBJECT">
    <p:bg>
      <p:bgPr>
        <a:solidFill>
          <a:srgbClr val="F9FAFA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35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5"/>
          <p:cNvSpPr/>
          <p:nvPr>
            <p:ph idx="2" type="pic"/>
          </p:nvPr>
        </p:nvSpPr>
        <p:spPr>
          <a:xfrm>
            <a:off x="952500" y="1562100"/>
            <a:ext cx="8191500" cy="35814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35"/>
          <p:cNvSpPr txBox="1"/>
          <p:nvPr>
            <p:ph type="title"/>
          </p:nvPr>
        </p:nvSpPr>
        <p:spPr>
          <a:xfrm>
            <a:off x="952500" y="571500"/>
            <a:ext cx="271938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82BC25"/>
              </a:buClr>
              <a:buSzPts val="2850"/>
              <a:buFont typeface="Manrope"/>
              <a:buNone/>
              <a:defRPr b="1" sz="2850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текст (светлый)" showMasterSp="0" type="blank">
  <p:cSld name="BLANK">
    <p:bg>
      <p:bgPr>
        <a:solidFill>
          <a:srgbClr val="F9FAFA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6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36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6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291973" lvl="1" marL="9144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5 карточек" showMasterSp="0">
  <p:cSld name="Тёмный — 5 карточек">
    <p:bg>
      <p:bgPr>
        <a:solidFill>
          <a:srgbClr val="404C4F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37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37"/>
          <p:cNvSpPr/>
          <p:nvPr/>
        </p:nvSpPr>
        <p:spPr>
          <a:xfrm>
            <a:off x="952500" y="1562100"/>
            <a:ext cx="7810500" cy="27765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37"/>
          <p:cNvSpPr/>
          <p:nvPr/>
        </p:nvSpPr>
        <p:spPr>
          <a:xfrm>
            <a:off x="9525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37"/>
          <p:cNvSpPr/>
          <p:nvPr>
            <p:ph idx="2" type="pic"/>
          </p:nvPr>
        </p:nvSpPr>
        <p:spPr>
          <a:xfrm>
            <a:off x="9525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37"/>
          <p:cNvSpPr txBox="1"/>
          <p:nvPr>
            <p:ph idx="1" type="body"/>
          </p:nvPr>
        </p:nvSpPr>
        <p:spPr>
          <a:xfrm>
            <a:off x="952500" y="3529013"/>
            <a:ext cx="1409700" cy="485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37"/>
          <p:cNvSpPr/>
          <p:nvPr/>
        </p:nvSpPr>
        <p:spPr>
          <a:xfrm>
            <a:off x="25527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37"/>
          <p:cNvSpPr/>
          <p:nvPr>
            <p:ph idx="3" type="pic"/>
          </p:nvPr>
        </p:nvSpPr>
        <p:spPr>
          <a:xfrm>
            <a:off x="25527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38" name="Google Shape;38;p37"/>
          <p:cNvSpPr txBox="1"/>
          <p:nvPr>
            <p:ph idx="4" type="body"/>
          </p:nvPr>
        </p:nvSpPr>
        <p:spPr>
          <a:xfrm>
            <a:off x="2552700" y="3529013"/>
            <a:ext cx="1409700" cy="485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7"/>
          <p:cNvSpPr/>
          <p:nvPr/>
        </p:nvSpPr>
        <p:spPr>
          <a:xfrm>
            <a:off x="4152900" y="1562100"/>
            <a:ext cx="1409700" cy="27765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37"/>
          <p:cNvSpPr/>
          <p:nvPr>
            <p:ph idx="5" type="pic"/>
          </p:nvPr>
        </p:nvSpPr>
        <p:spPr>
          <a:xfrm>
            <a:off x="41529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37"/>
          <p:cNvSpPr txBox="1"/>
          <p:nvPr>
            <p:ph idx="6" type="body"/>
          </p:nvPr>
        </p:nvSpPr>
        <p:spPr>
          <a:xfrm>
            <a:off x="4152900" y="3529013"/>
            <a:ext cx="1409700" cy="809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7"/>
          <p:cNvSpPr/>
          <p:nvPr/>
        </p:nvSpPr>
        <p:spPr>
          <a:xfrm>
            <a:off x="5753100" y="1562100"/>
            <a:ext cx="1409700" cy="2614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7"/>
          <p:cNvSpPr/>
          <p:nvPr>
            <p:ph idx="7" type="pic"/>
          </p:nvPr>
        </p:nvSpPr>
        <p:spPr>
          <a:xfrm>
            <a:off x="57531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37"/>
          <p:cNvSpPr txBox="1"/>
          <p:nvPr>
            <p:ph idx="8" type="body"/>
          </p:nvPr>
        </p:nvSpPr>
        <p:spPr>
          <a:xfrm>
            <a:off x="5753100" y="3529013"/>
            <a:ext cx="1409700" cy="64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7"/>
          <p:cNvSpPr/>
          <p:nvPr/>
        </p:nvSpPr>
        <p:spPr>
          <a:xfrm>
            <a:off x="73533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37"/>
          <p:cNvSpPr/>
          <p:nvPr>
            <p:ph idx="9" type="pic"/>
          </p:nvPr>
        </p:nvSpPr>
        <p:spPr>
          <a:xfrm>
            <a:off x="73533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37"/>
          <p:cNvSpPr txBox="1"/>
          <p:nvPr>
            <p:ph idx="13" type="body"/>
          </p:nvPr>
        </p:nvSpPr>
        <p:spPr>
          <a:xfrm>
            <a:off x="7353300" y="3529013"/>
            <a:ext cx="1409700" cy="485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7"/>
          <p:cNvSpPr txBox="1"/>
          <p:nvPr>
            <p:ph type="title"/>
          </p:nvPr>
        </p:nvSpPr>
        <p:spPr>
          <a:xfrm>
            <a:off x="952500" y="571500"/>
            <a:ext cx="330041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текст и изображение" showMasterSp="0">
  <p:cSld name="Заголовок, текст и изображение">
    <p:bg>
      <p:bgPr>
        <a:solidFill>
          <a:srgbClr val="F9FAFA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38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38"/>
          <p:cNvSpPr/>
          <p:nvPr>
            <p:ph idx="2" type="pic"/>
          </p:nvPr>
        </p:nvSpPr>
        <p:spPr>
          <a:xfrm>
            <a:off x="952500" y="2171700"/>
            <a:ext cx="8191500" cy="297180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38"/>
          <p:cNvSpPr/>
          <p:nvPr/>
        </p:nvSpPr>
        <p:spPr>
          <a:xfrm>
            <a:off x="952500" y="571500"/>
            <a:ext cx="8001000" cy="1238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38"/>
          <p:cNvSpPr txBox="1"/>
          <p:nvPr>
            <p:ph type="title"/>
          </p:nvPr>
        </p:nvSpPr>
        <p:spPr>
          <a:xfrm>
            <a:off x="952500" y="571500"/>
            <a:ext cx="4848225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38"/>
          <p:cNvSpPr txBox="1"/>
          <p:nvPr>
            <p:ph idx="1" type="body"/>
          </p:nvPr>
        </p:nvSpPr>
        <p:spPr>
          <a:xfrm>
            <a:off x="952500" y="1181100"/>
            <a:ext cx="80010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425"/>
              <a:buFont typeface="Manrope"/>
              <a:buNone/>
              <a:defRPr b="1" sz="142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опрос и изображение (светлый)" showMasterSp="0">
  <p:cSld name="Вопрос и изображение (светлый)">
    <p:bg>
      <p:bgPr>
        <a:solidFill>
          <a:srgbClr val="F9FAFA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39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39"/>
          <p:cNvSpPr txBox="1"/>
          <p:nvPr>
            <p:ph type="title"/>
          </p:nvPr>
        </p:nvSpPr>
        <p:spPr>
          <a:xfrm>
            <a:off x="952500" y="1733550"/>
            <a:ext cx="31194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39"/>
          <p:cNvSpPr/>
          <p:nvPr>
            <p:ph idx="2" type="pic"/>
          </p:nvPr>
        </p:nvSpPr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текст (тёмный)" showMasterSp="0">
  <p:cSld name="Заголовок и текст (тёмный)">
    <p:bg>
      <p:bgPr>
        <a:solidFill>
          <a:srgbClr val="404C4F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40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40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40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291973" lvl="1" marL="9144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Arial"/>
              <a:buChar char="•"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список и изображение" showMasterSp="0">
  <p:cSld name="Заголовок, список и изображение">
    <p:bg>
      <p:bgPr>
        <a:solidFill>
          <a:srgbClr val="F9FAFA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41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41"/>
          <p:cNvSpPr/>
          <p:nvPr/>
        </p:nvSpPr>
        <p:spPr>
          <a:xfrm>
            <a:off x="952500" y="673894"/>
            <a:ext cx="4319588" cy="3795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41"/>
          <p:cNvSpPr/>
          <p:nvPr/>
        </p:nvSpPr>
        <p:spPr>
          <a:xfrm>
            <a:off x="952500" y="673894"/>
            <a:ext cx="4319588" cy="379571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41"/>
          <p:cNvSpPr txBox="1"/>
          <p:nvPr>
            <p:ph type="title"/>
          </p:nvPr>
        </p:nvSpPr>
        <p:spPr>
          <a:xfrm>
            <a:off x="952500" y="673894"/>
            <a:ext cx="4319588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41"/>
          <p:cNvSpPr/>
          <p:nvPr/>
        </p:nvSpPr>
        <p:spPr>
          <a:xfrm>
            <a:off x="952500" y="2264569"/>
            <a:ext cx="3524250" cy="22050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41"/>
          <p:cNvSpPr/>
          <p:nvPr/>
        </p:nvSpPr>
        <p:spPr>
          <a:xfrm>
            <a:off x="952500" y="2264569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41"/>
          <p:cNvSpPr/>
          <p:nvPr/>
        </p:nvSpPr>
        <p:spPr>
          <a:xfrm>
            <a:off x="952500" y="2264569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2340769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41"/>
          <p:cNvSpPr txBox="1"/>
          <p:nvPr>
            <p:ph idx="1" type="body"/>
          </p:nvPr>
        </p:nvSpPr>
        <p:spPr>
          <a:xfrm>
            <a:off x="1119188" y="2264569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1"/>
          <p:cNvSpPr/>
          <p:nvPr/>
        </p:nvSpPr>
        <p:spPr>
          <a:xfrm>
            <a:off x="952500" y="2659856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41"/>
          <p:cNvSpPr/>
          <p:nvPr/>
        </p:nvSpPr>
        <p:spPr>
          <a:xfrm>
            <a:off x="952500" y="2659856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" name="Google Shape;75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2736056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41"/>
          <p:cNvSpPr txBox="1"/>
          <p:nvPr>
            <p:ph idx="2" type="body"/>
          </p:nvPr>
        </p:nvSpPr>
        <p:spPr>
          <a:xfrm>
            <a:off x="1119188" y="2659856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1"/>
          <p:cNvSpPr/>
          <p:nvPr/>
        </p:nvSpPr>
        <p:spPr>
          <a:xfrm>
            <a:off x="952500" y="3055144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41"/>
          <p:cNvSpPr/>
          <p:nvPr/>
        </p:nvSpPr>
        <p:spPr>
          <a:xfrm>
            <a:off x="952500" y="3055144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9" name="Google Shape;79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131344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41"/>
          <p:cNvSpPr txBox="1"/>
          <p:nvPr>
            <p:ph idx="3" type="body"/>
          </p:nvPr>
        </p:nvSpPr>
        <p:spPr>
          <a:xfrm>
            <a:off x="1119188" y="3055144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41"/>
          <p:cNvSpPr/>
          <p:nvPr/>
        </p:nvSpPr>
        <p:spPr>
          <a:xfrm>
            <a:off x="952500" y="3450431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41"/>
          <p:cNvSpPr/>
          <p:nvPr/>
        </p:nvSpPr>
        <p:spPr>
          <a:xfrm>
            <a:off x="952500" y="3450431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3" name="Google Shape;83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526631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41"/>
          <p:cNvSpPr txBox="1"/>
          <p:nvPr>
            <p:ph idx="4" type="body"/>
          </p:nvPr>
        </p:nvSpPr>
        <p:spPr>
          <a:xfrm>
            <a:off x="1119188" y="3450431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41"/>
          <p:cNvSpPr/>
          <p:nvPr/>
        </p:nvSpPr>
        <p:spPr>
          <a:xfrm>
            <a:off x="952500" y="3845719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41"/>
          <p:cNvSpPr/>
          <p:nvPr/>
        </p:nvSpPr>
        <p:spPr>
          <a:xfrm>
            <a:off x="952500" y="3845719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921919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41"/>
          <p:cNvSpPr txBox="1"/>
          <p:nvPr>
            <p:ph idx="5" type="body"/>
          </p:nvPr>
        </p:nvSpPr>
        <p:spPr>
          <a:xfrm>
            <a:off x="1119188" y="3845719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41"/>
          <p:cNvSpPr/>
          <p:nvPr/>
        </p:nvSpPr>
        <p:spPr>
          <a:xfrm>
            <a:off x="952500" y="4241006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41"/>
          <p:cNvSpPr/>
          <p:nvPr/>
        </p:nvSpPr>
        <p:spPr>
          <a:xfrm>
            <a:off x="952500" y="4241006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4317206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41"/>
          <p:cNvSpPr txBox="1"/>
          <p:nvPr>
            <p:ph idx="6" type="body"/>
          </p:nvPr>
        </p:nvSpPr>
        <p:spPr>
          <a:xfrm>
            <a:off x="1119188" y="4241006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41"/>
          <p:cNvSpPr/>
          <p:nvPr>
            <p:ph idx="7" type="pic"/>
          </p:nvPr>
        </p:nvSpPr>
        <p:spPr>
          <a:xfrm>
            <a:off x="5500688" y="0"/>
            <a:ext cx="3643313" cy="4762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сетка 8 карточек" showMasterSp="0">
  <p:cSld name="Тёмный — сетка 8 карточек">
    <p:bg>
      <p:bgPr>
        <a:solidFill>
          <a:srgbClr val="404C4F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42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42"/>
          <p:cNvSpPr/>
          <p:nvPr/>
        </p:nvSpPr>
        <p:spPr>
          <a:xfrm>
            <a:off x="952500" y="1276350"/>
            <a:ext cx="7810500" cy="3533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42"/>
          <p:cNvSpPr/>
          <p:nvPr/>
        </p:nvSpPr>
        <p:spPr>
          <a:xfrm>
            <a:off x="952500" y="1276350"/>
            <a:ext cx="781050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42"/>
          <p:cNvSpPr/>
          <p:nvPr/>
        </p:nvSpPr>
        <p:spPr>
          <a:xfrm>
            <a:off x="95250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2"/>
          <p:cNvSpPr/>
          <p:nvPr>
            <p:ph idx="2" type="pic"/>
          </p:nvPr>
        </p:nvSpPr>
        <p:spPr>
          <a:xfrm>
            <a:off x="95250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42"/>
          <p:cNvSpPr txBox="1"/>
          <p:nvPr>
            <p:ph idx="1" type="body"/>
          </p:nvPr>
        </p:nvSpPr>
        <p:spPr>
          <a:xfrm>
            <a:off x="95250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42"/>
          <p:cNvSpPr/>
          <p:nvPr/>
        </p:nvSpPr>
        <p:spPr>
          <a:xfrm>
            <a:off x="295275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42"/>
          <p:cNvSpPr/>
          <p:nvPr>
            <p:ph idx="3" type="pic"/>
          </p:nvPr>
        </p:nvSpPr>
        <p:spPr>
          <a:xfrm>
            <a:off x="295275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3" name="Google Shape;103;p42"/>
          <p:cNvSpPr txBox="1"/>
          <p:nvPr>
            <p:ph idx="4" type="body"/>
          </p:nvPr>
        </p:nvSpPr>
        <p:spPr>
          <a:xfrm>
            <a:off x="295275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42"/>
          <p:cNvSpPr/>
          <p:nvPr/>
        </p:nvSpPr>
        <p:spPr>
          <a:xfrm>
            <a:off x="495300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42"/>
          <p:cNvSpPr/>
          <p:nvPr>
            <p:ph idx="5" type="pic"/>
          </p:nvPr>
        </p:nvSpPr>
        <p:spPr>
          <a:xfrm>
            <a:off x="495300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42"/>
          <p:cNvSpPr txBox="1"/>
          <p:nvPr>
            <p:ph idx="6" type="body"/>
          </p:nvPr>
        </p:nvSpPr>
        <p:spPr>
          <a:xfrm>
            <a:off x="495300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42"/>
          <p:cNvSpPr/>
          <p:nvPr/>
        </p:nvSpPr>
        <p:spPr>
          <a:xfrm>
            <a:off x="695325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42"/>
          <p:cNvSpPr/>
          <p:nvPr>
            <p:ph idx="7" type="pic"/>
          </p:nvPr>
        </p:nvSpPr>
        <p:spPr>
          <a:xfrm>
            <a:off x="695325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42"/>
          <p:cNvSpPr txBox="1"/>
          <p:nvPr>
            <p:ph idx="8" type="body"/>
          </p:nvPr>
        </p:nvSpPr>
        <p:spPr>
          <a:xfrm>
            <a:off x="695325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42"/>
          <p:cNvSpPr/>
          <p:nvPr/>
        </p:nvSpPr>
        <p:spPr>
          <a:xfrm>
            <a:off x="952500" y="3057525"/>
            <a:ext cx="78105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2"/>
          <p:cNvSpPr/>
          <p:nvPr/>
        </p:nvSpPr>
        <p:spPr>
          <a:xfrm>
            <a:off x="952500" y="3057525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42"/>
          <p:cNvSpPr/>
          <p:nvPr>
            <p:ph idx="9" type="pic"/>
          </p:nvPr>
        </p:nvSpPr>
        <p:spPr>
          <a:xfrm>
            <a:off x="95250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42"/>
          <p:cNvSpPr txBox="1"/>
          <p:nvPr>
            <p:ph idx="13" type="body"/>
          </p:nvPr>
        </p:nvSpPr>
        <p:spPr>
          <a:xfrm>
            <a:off x="952500" y="4486275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42"/>
          <p:cNvSpPr/>
          <p:nvPr/>
        </p:nvSpPr>
        <p:spPr>
          <a:xfrm>
            <a:off x="2952750" y="3057525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42"/>
          <p:cNvSpPr/>
          <p:nvPr>
            <p:ph idx="14" type="pic"/>
          </p:nvPr>
        </p:nvSpPr>
        <p:spPr>
          <a:xfrm>
            <a:off x="295275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42"/>
          <p:cNvSpPr txBox="1"/>
          <p:nvPr>
            <p:ph idx="15" type="body"/>
          </p:nvPr>
        </p:nvSpPr>
        <p:spPr>
          <a:xfrm>
            <a:off x="2952750" y="4486275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42"/>
          <p:cNvSpPr/>
          <p:nvPr/>
        </p:nvSpPr>
        <p:spPr>
          <a:xfrm>
            <a:off x="4953000" y="3057525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42"/>
          <p:cNvSpPr/>
          <p:nvPr>
            <p:ph idx="16" type="pic"/>
          </p:nvPr>
        </p:nvSpPr>
        <p:spPr>
          <a:xfrm>
            <a:off x="495300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42"/>
          <p:cNvSpPr txBox="1"/>
          <p:nvPr>
            <p:ph idx="17" type="body"/>
          </p:nvPr>
        </p:nvSpPr>
        <p:spPr>
          <a:xfrm>
            <a:off x="4953000" y="4486275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42"/>
          <p:cNvSpPr/>
          <p:nvPr/>
        </p:nvSpPr>
        <p:spPr>
          <a:xfrm>
            <a:off x="6953250" y="3057525"/>
            <a:ext cx="180975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42"/>
          <p:cNvSpPr/>
          <p:nvPr>
            <p:ph idx="18" type="pic"/>
          </p:nvPr>
        </p:nvSpPr>
        <p:spPr>
          <a:xfrm>
            <a:off x="695325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42"/>
          <p:cNvSpPr txBox="1"/>
          <p:nvPr>
            <p:ph idx="19" type="body"/>
          </p:nvPr>
        </p:nvSpPr>
        <p:spPr>
          <a:xfrm>
            <a:off x="6953250" y="4486275"/>
            <a:ext cx="1809750" cy="3238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42"/>
          <p:cNvSpPr txBox="1"/>
          <p:nvPr>
            <p:ph type="title"/>
          </p:nvPr>
        </p:nvSpPr>
        <p:spPr>
          <a:xfrm>
            <a:off x="952500" y="571500"/>
            <a:ext cx="68199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33"/>
          <p:cNvPicPr preferRelativeResize="0"/>
          <p:nvPr/>
        </p:nvPicPr>
        <p:blipFill rotWithShape="1">
          <a:blip r:embed="rId1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33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i="0" sz="285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3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291973" lvl="1" marL="9144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291973" lvl="2" marL="13716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indent="-291973" lvl="3" marL="18288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indent="-291973" lvl="4" marL="22860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2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Relationship Id="rId4" Type="http://schemas.openxmlformats.org/officeDocument/2006/relationships/image" Target="../media/image2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"/>
          <p:cNvSpPr/>
          <p:nvPr/>
        </p:nvSpPr>
        <p:spPr>
          <a:xfrm>
            <a:off x="952500" y="1600200"/>
            <a:ext cx="180975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b="0" i="0" lang="ru-RU" sz="9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Урок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"/>
          <p:cNvSpPr/>
          <p:nvPr/>
        </p:nvSpPr>
        <p:spPr>
          <a:xfrm>
            <a:off x="952500" y="2019300"/>
            <a:ext cx="3429000" cy="1381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ru-RU" sz="30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Введение 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ru-RU" sz="30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искусственный интеллект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1"/>
          <p:cNvSpPr/>
          <p:nvPr/>
        </p:nvSpPr>
        <p:spPr>
          <a:xfrm>
            <a:off x="952500" y="3667125"/>
            <a:ext cx="1524000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0" i="0" lang="ru-RU" sz="1275" u="none" cap="none" strike="noStrike">
                <a:solidFill>
                  <a:srgbClr val="667174"/>
                </a:solidFill>
                <a:latin typeface="Manrope"/>
                <a:ea typeface="Manrope"/>
                <a:cs typeface="Manrope"/>
                <a:sym typeface="Manrope"/>
              </a:rPr>
              <a:t>7 класс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1"/>
          <p:cNvPicPr preferRelativeResize="0"/>
          <p:nvPr/>
        </p:nvPicPr>
        <p:blipFill rotWithShape="1">
          <a:blip r:embed="rId3">
            <a:alphaModFix/>
          </a:blip>
          <a:srcRect b="0" l="23441" r="23441" t="0"/>
          <a:stretch/>
        </p:blipFill>
        <p:spPr>
          <a:xfrm>
            <a:off x="4728975" y="998675"/>
            <a:ext cx="3382500" cy="3584100"/>
          </a:xfrm>
          <a:prstGeom prst="roundRect">
            <a:avLst>
              <a:gd fmla="val 2857" name="adj"/>
            </a:avLst>
          </a:prstGeom>
          <a:noFill/>
          <a:ln>
            <a:noFill/>
          </a:ln>
        </p:spPr>
      </p:pic>
      <p:sp>
        <p:nvSpPr>
          <p:cNvPr id="219" name="Google Shape;219;p1"/>
          <p:cNvSpPr/>
          <p:nvPr/>
        </p:nvSpPr>
        <p:spPr>
          <a:xfrm>
            <a:off x="7272000" y="71800"/>
            <a:ext cx="18096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ru-RU" sz="975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При поддержке</a:t>
            </a:r>
            <a:r>
              <a:rPr b="0" i="0" lang="ru-RU" sz="9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0" name="Google Shape;22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30400" y="338501"/>
            <a:ext cx="744402" cy="19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0"/>
          <p:cNvSpPr txBox="1"/>
          <p:nvPr>
            <p:ph type="title"/>
          </p:nvPr>
        </p:nvSpPr>
        <p:spPr>
          <a:xfrm>
            <a:off x="825600" y="254250"/>
            <a:ext cx="79059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Традиционное программирование </a:t>
            </a:r>
            <a:br>
              <a:rPr lang="ru-RU"/>
            </a:br>
            <a:r>
              <a:rPr lang="ru-RU"/>
              <a:t>и машинное обучение</a:t>
            </a:r>
            <a:endParaRPr/>
          </a:p>
        </p:txBody>
      </p:sp>
      <p:sp>
        <p:nvSpPr>
          <p:cNvPr id="366" name="Google Shape;366;p10"/>
          <p:cNvSpPr txBox="1"/>
          <p:nvPr/>
        </p:nvSpPr>
        <p:spPr>
          <a:xfrm>
            <a:off x="4450080" y="3908674"/>
            <a:ext cx="4580725" cy="126185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Математики предложили машинное обучение – чтобы </a:t>
            </a:r>
            <a:r>
              <a:rPr b="1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алгоритмы сами автоматически строили правила </a:t>
            </a: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вместо людей. Машинное обучение – разновидность ИИ, при котором модель находит закономерности в данных. </a:t>
            </a:r>
            <a:endParaRPr b="0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67" name="Google Shape;367;p10"/>
          <p:cNvSpPr txBox="1"/>
          <p:nvPr/>
        </p:nvSpPr>
        <p:spPr>
          <a:xfrm>
            <a:off x="695600" y="3908550"/>
            <a:ext cx="36951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anrope"/>
              <a:buNone/>
            </a:pPr>
            <a:r>
              <a:rPr b="1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Некоторые задачи</a:t>
            </a: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, которые мы ставим перед современными машинами, настолько </a:t>
            </a:r>
            <a:r>
              <a:rPr b="1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сложны</a:t>
            </a: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, что написание </a:t>
            </a:r>
            <a:r>
              <a:rPr b="1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пошаговых</a:t>
            </a: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инструкций заняло </a:t>
            </a:r>
            <a:b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бы </a:t>
            </a:r>
            <a:r>
              <a:rPr b="1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слишком много времени</a:t>
            </a:r>
            <a:endParaRPr b="1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68" name="Google Shape;368;p10"/>
          <p:cNvSpPr txBox="1"/>
          <p:nvPr/>
        </p:nvSpPr>
        <p:spPr>
          <a:xfrm>
            <a:off x="-137033" y="1103970"/>
            <a:ext cx="4852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rbel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Программирование</a:t>
            </a:r>
            <a:endParaRPr b="0" i="0" sz="16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69" name="Google Shape;369;p10"/>
          <p:cNvSpPr txBox="1"/>
          <p:nvPr/>
        </p:nvSpPr>
        <p:spPr>
          <a:xfrm>
            <a:off x="4589358" y="1104089"/>
            <a:ext cx="4852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rbel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Машинное</a:t>
            </a:r>
            <a:r>
              <a:rPr b="0" i="0" lang="ru-RU" sz="16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 </a:t>
            </a: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обучение</a:t>
            </a:r>
            <a:endParaRPr b="0" i="0" sz="16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70" name="Google Shape;370;p10"/>
          <p:cNvSpPr txBox="1"/>
          <p:nvPr/>
        </p:nvSpPr>
        <p:spPr>
          <a:xfrm>
            <a:off x="3706806" y="1435589"/>
            <a:ext cx="3000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anrope"/>
              <a:buNone/>
            </a:pPr>
            <a:r>
              <a:rPr b="1" i="0" lang="ru-RU" sz="1600" u="none" cap="none" strike="noStrike">
                <a:solidFill>
                  <a:schemeClr val="accent6"/>
                </a:solidFill>
                <a:latin typeface="Manrope"/>
                <a:ea typeface="Manrope"/>
                <a:cs typeface="Manrope"/>
                <a:sym typeface="Manrope"/>
              </a:rPr>
              <a:t>Алгоритмы машинного обучения – это двигатели</a:t>
            </a:r>
            <a:endParaRPr b="1" i="0" sz="1600" u="none" cap="none" strike="noStrike">
              <a:solidFill>
                <a:schemeClr val="accent6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371" name="Google Shape;371;p10"/>
          <p:cNvCxnSpPr>
            <a:stCxn id="370" idx="2"/>
          </p:cNvCxnSpPr>
          <p:nvPr/>
        </p:nvCxnSpPr>
        <p:spPr>
          <a:xfrm flipH="1" rot="-5400000">
            <a:off x="5605356" y="1714139"/>
            <a:ext cx="364200" cy="1161300"/>
          </a:xfrm>
          <a:prstGeom prst="curvedConnector2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72" name="Google Shape;372;p10"/>
          <p:cNvSpPr txBox="1"/>
          <p:nvPr/>
        </p:nvSpPr>
        <p:spPr>
          <a:xfrm>
            <a:off x="3706806" y="3429561"/>
            <a:ext cx="3000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anrope"/>
              <a:buNone/>
            </a:pPr>
            <a:r>
              <a:rPr b="1" i="0" lang="ru-RU" sz="1600" u="none" cap="none" strike="noStrike">
                <a:solidFill>
                  <a:schemeClr val="accent6"/>
                </a:solidFill>
                <a:latin typeface="Manrope"/>
                <a:ea typeface="Manrope"/>
                <a:cs typeface="Manrope"/>
                <a:sym typeface="Manrope"/>
              </a:rPr>
              <a:t>Данные – это топливо</a:t>
            </a:r>
            <a:endParaRPr b="0" i="0" sz="1800" u="none" cap="none" strike="noStrike">
              <a:solidFill>
                <a:schemeClr val="accent6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cxnSp>
        <p:nvCxnSpPr>
          <p:cNvPr id="373" name="Google Shape;373;p10"/>
          <p:cNvCxnSpPr>
            <a:stCxn id="372" idx="0"/>
          </p:cNvCxnSpPr>
          <p:nvPr/>
        </p:nvCxnSpPr>
        <p:spPr>
          <a:xfrm rot="-5400000">
            <a:off x="5518806" y="2718861"/>
            <a:ext cx="398700" cy="1022700"/>
          </a:xfrm>
          <a:prstGeom prst="curvedConnector2">
            <a:avLst/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374" name="Google Shape;37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55098" y="1351111"/>
            <a:ext cx="2871767" cy="2622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5592" y="1534942"/>
            <a:ext cx="2922212" cy="2413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1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История развития ИИ</a:t>
            </a:r>
            <a:endParaRPr/>
          </a:p>
        </p:txBody>
      </p:sp>
      <p:sp>
        <p:nvSpPr>
          <p:cNvPr id="381" name="Google Shape;381;p11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800"/>
              <a:buFont typeface="Manrope"/>
              <a:buNone/>
            </a:pPr>
            <a:r>
              <a:rPr b="0" lang="ru-RU" sz="1800">
                <a:latin typeface="Manrope"/>
                <a:ea typeface="Manrope"/>
                <a:cs typeface="Manrope"/>
                <a:sym typeface="Manrope"/>
              </a:rPr>
              <a:t>Люди тысячелетиями мечтали создать искусственный разум.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Font typeface="Manrope"/>
              <a:buNone/>
            </a:pPr>
            <a:r>
              <a:rPr b="0" lang="ru-RU" sz="1800">
                <a:latin typeface="Manrope"/>
                <a:ea typeface="Manrope"/>
                <a:cs typeface="Manrope"/>
                <a:sym typeface="Manrope"/>
              </a:rPr>
              <a:t>От мифов и механических устройств - к алгоритмам, машинам, обучению на данных и интеллектуальным системам будущего.</a:t>
            </a:r>
            <a:endParaRPr/>
          </a:p>
        </p:txBody>
      </p:sp>
      <p:pic>
        <p:nvPicPr>
          <p:cNvPr id="382" name="Google Shape;38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0100" y="2159233"/>
            <a:ext cx="7772400" cy="27658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83" name="Google Shape;383;p11"/>
          <p:cNvGraphicFramePr/>
          <p:nvPr/>
        </p:nvGraphicFramePr>
        <p:xfrm>
          <a:off x="800098" y="46151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{BBB1B762-BAE0-478A-ADF2-79378EEA1F61}</a:tableStyleId>
              </a:tblPr>
              <a:tblGrid>
                <a:gridCol w="1295400"/>
                <a:gridCol w="1295400"/>
                <a:gridCol w="3886200"/>
                <a:gridCol w="12954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ru-RU" sz="1400" u="none" cap="none" strike="noStrike">
                          <a:solidFill>
                            <a:srgbClr val="0A0C07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rPr>
                        <a:t>Античность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A0C07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ru-RU" sz="1400" u="none" cap="none" strike="noStrike">
                          <a:solidFill>
                            <a:srgbClr val="0A0C07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rPr>
                        <a:t>         XIX век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ru-RU" sz="1400" u="none" cap="none" strike="noStrike">
                          <a:solidFill>
                            <a:srgbClr val="0A0C07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rPr>
                        <a:t>XX век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0" i="0" lang="ru-RU" sz="1400" u="none" cap="none" strike="noStrike">
                          <a:solidFill>
                            <a:srgbClr val="0A0C07"/>
                          </a:solidFill>
                          <a:latin typeface="Manrope"/>
                          <a:ea typeface="Manrope"/>
                          <a:cs typeface="Manrope"/>
                          <a:sym typeface="Manrope"/>
                        </a:rPr>
                        <a:t>Наше время</a:t>
                      </a:r>
                      <a:endParaRPr sz="1400" u="none" cap="none" strike="noStrike"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2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7968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Manrope"/>
              <a:buNone/>
            </a:pPr>
            <a:r>
              <a:rPr b="1" lang="ru-RU" sz="3200">
                <a:solidFill>
                  <a:schemeClr val="dk1"/>
                </a:solidFill>
              </a:rPr>
              <a:t>Античность. </a:t>
            </a:r>
            <a:br>
              <a:rPr b="1" lang="ru-RU" sz="3200">
                <a:solidFill>
                  <a:schemeClr val="dk1"/>
                </a:solidFill>
              </a:rPr>
            </a:br>
            <a:r>
              <a:rPr b="1" lang="ru-RU" sz="3200">
                <a:solidFill>
                  <a:schemeClr val="dk1"/>
                </a:solidFill>
              </a:rPr>
              <a:t>Талос – мифический бронзовый страж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389" name="Google Shape;38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46025" y="1319750"/>
            <a:ext cx="6606101" cy="3713951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12"/>
          <p:cNvSpPr txBox="1"/>
          <p:nvPr>
            <p:ph idx="1" type="body"/>
          </p:nvPr>
        </p:nvSpPr>
        <p:spPr>
          <a:xfrm>
            <a:off x="1717500" y="1662062"/>
            <a:ext cx="3471900" cy="30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Manrope"/>
              <a:buNone/>
            </a:pPr>
            <a:r>
              <a:rPr b="0" lang="ru-RU" sz="1800">
                <a:solidFill>
                  <a:srgbClr val="242B2D"/>
                </a:solidFill>
              </a:rPr>
              <a:t>Люди воображали искусственных помощников задолго до появления компьютеров</a:t>
            </a:r>
            <a:endParaRPr b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3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Мастерская Жаккара</a:t>
            </a:r>
            <a:endParaRPr/>
          </a:p>
        </p:txBody>
      </p:sp>
      <p:sp>
        <p:nvSpPr>
          <p:cNvPr id="396" name="Google Shape;396;p13"/>
          <p:cNvSpPr txBox="1"/>
          <p:nvPr>
            <p:ph idx="1" type="body"/>
          </p:nvPr>
        </p:nvSpPr>
        <p:spPr>
          <a:xfrm>
            <a:off x="684351" y="2404575"/>
            <a:ext cx="409110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5999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b="0" lang="ru-RU" sz="1600">
                <a:latin typeface="Manrope"/>
                <a:ea typeface="Manrope"/>
                <a:cs typeface="Manrope"/>
                <a:sym typeface="Manrope"/>
              </a:rPr>
              <a:t>Перед вами необычная машина - ткацкий станок Жаккара. Он умеет создавать на ткани сложные повторяющиеся узоры. </a:t>
            </a:r>
            <a:endParaRPr/>
          </a:p>
          <a:p>
            <a:pPr indent="0" lvl="0" marL="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b="0" lang="ru-RU" sz="1600">
                <a:latin typeface="Manrope"/>
                <a:ea typeface="Manrope"/>
                <a:cs typeface="Manrope"/>
                <a:sym typeface="Manrope"/>
              </a:rPr>
              <a:t>Управляет его работой программа, записанная на физических носителях - перфокартах.</a:t>
            </a:r>
            <a:endParaRPr/>
          </a:p>
          <a:p>
            <a:pPr indent="0" lvl="0" marL="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600"/>
              <a:buFont typeface="Manrope"/>
              <a:buNone/>
            </a:pPr>
            <a:r>
              <a:rPr lang="ru-RU" sz="1600">
                <a:latin typeface="Manrope"/>
                <a:ea typeface="Manrope"/>
                <a:cs typeface="Manrope"/>
                <a:sym typeface="Manrope"/>
              </a:rPr>
              <a:t>Перфокарта</a:t>
            </a:r>
            <a:r>
              <a:rPr b="0" lang="ru-RU" sz="1600">
                <a:latin typeface="Manrope"/>
                <a:ea typeface="Manrope"/>
                <a:cs typeface="Manrope"/>
                <a:sym typeface="Manrope"/>
              </a:rPr>
              <a:t> – это специальная карточка с отверстиями. </a:t>
            </a:r>
            <a:r>
              <a:rPr b="0" lang="ru-RU" sz="1600">
                <a:solidFill>
                  <a:srgbClr val="242B2D"/>
                </a:solidFill>
              </a:rPr>
              <a:t>Перфокарты задавали станку последовательность операций.</a:t>
            </a:r>
            <a:endParaRPr/>
          </a:p>
          <a:p>
            <a:pPr indent="0" lvl="0" marL="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t/>
            </a:r>
            <a:endParaRPr b="0" sz="1600"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97" name="Google Shape;397;p13"/>
          <p:cNvSpPr/>
          <p:nvPr/>
        </p:nvSpPr>
        <p:spPr>
          <a:xfrm>
            <a:off x="6786880" y="147638"/>
            <a:ext cx="2071370" cy="685800"/>
          </a:xfrm>
          <a:prstGeom prst="roundRect">
            <a:avLst>
              <a:gd fmla="val 16667" name="adj"/>
            </a:avLst>
          </a:prstGeom>
          <a:solidFill>
            <a:srgbClr val="EAF4DA"/>
          </a:solidFill>
          <a:ln cap="flat" cmpd="sng" w="9525">
            <a:solidFill>
              <a:srgbClr val="8CCB2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Начало ХIХ века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13"/>
          <p:cNvSpPr/>
          <p:nvPr/>
        </p:nvSpPr>
        <p:spPr>
          <a:xfrm>
            <a:off x="705301" y="1214425"/>
            <a:ext cx="4049100" cy="1133400"/>
          </a:xfrm>
          <a:prstGeom prst="roundRect">
            <a:avLst>
              <a:gd fmla="val 16667" name="adj"/>
            </a:avLst>
          </a:prstGeom>
          <a:solidFill>
            <a:srgbClr val="F2F4F3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Машине можно заранее записать последовательность команд, а затем заставить ее автоматически выполнять эту программу.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9" name="Google Shape;399;p13"/>
          <p:cNvPicPr preferRelativeResize="0"/>
          <p:nvPr/>
        </p:nvPicPr>
        <p:blipFill rotWithShape="1">
          <a:blip r:embed="rId3">
            <a:alphaModFix/>
          </a:blip>
          <a:srcRect b="0" l="41871" r="0" t="0"/>
          <a:stretch/>
        </p:blipFill>
        <p:spPr>
          <a:xfrm>
            <a:off x="4842525" y="990600"/>
            <a:ext cx="4175526" cy="404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4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7968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1943 г. </a:t>
            </a:r>
            <a:r>
              <a:rPr b="1" lang="ru-RU" sz="3200">
                <a:solidFill>
                  <a:srgbClr val="271E26"/>
                </a:solidFill>
              </a:rPr>
              <a:t>Модель нейрона</a:t>
            </a:r>
            <a:endParaRPr/>
          </a:p>
        </p:txBody>
      </p:sp>
      <p:sp>
        <p:nvSpPr>
          <p:cNvPr id="405" name="Google Shape;405;p14"/>
          <p:cNvSpPr txBox="1"/>
          <p:nvPr>
            <p:ph idx="1" type="body"/>
          </p:nvPr>
        </p:nvSpPr>
        <p:spPr>
          <a:xfrm>
            <a:off x="897870" y="1885950"/>
            <a:ext cx="3486710" cy="32575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lang="ru-RU" sz="1800">
                <a:solidFill>
                  <a:srgbClr val="3A2E31"/>
                </a:solidFill>
              </a:rPr>
              <a:t>Ученые предложили первую математическую модель искусственного нейрона.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lang="ru-RU" sz="1800">
                <a:solidFill>
                  <a:srgbClr val="3A2E31"/>
                </a:solidFill>
              </a:rPr>
              <a:t>Она упрощенно описывала, как несколько входных сигналов могут привести к одному выходному результату.</a:t>
            </a:r>
            <a:endParaRPr/>
          </a:p>
        </p:txBody>
      </p:sp>
      <p:sp>
        <p:nvSpPr>
          <p:cNvPr id="406" name="Google Shape;406;p14"/>
          <p:cNvSpPr txBox="1"/>
          <p:nvPr/>
        </p:nvSpPr>
        <p:spPr>
          <a:xfrm>
            <a:off x="512109" y="3509865"/>
            <a:ext cx="10515600" cy="548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</a:pPr>
            <a:r>
              <a:t/>
            </a:r>
            <a:endParaRPr b="1" i="0" sz="2850" u="none" cap="none" strike="noStrike">
              <a:solidFill>
                <a:srgbClr val="0A0C07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407" name="Google Shape;40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0" y="1633635"/>
            <a:ext cx="4305062" cy="24215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Google Shape;412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5733" y="1636974"/>
            <a:ext cx="4072748" cy="2715165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15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7968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1950 г. </a:t>
            </a:r>
            <a:r>
              <a:rPr lang="ru-RU" sz="3200">
                <a:solidFill>
                  <a:srgbClr val="271E26"/>
                </a:solidFill>
                <a:latin typeface="Manrope"/>
                <a:ea typeface="Manrope"/>
                <a:cs typeface="Manrope"/>
                <a:sym typeface="Manrope"/>
              </a:rPr>
              <a:t>Тест Тьюринга</a:t>
            </a:r>
            <a:endParaRPr/>
          </a:p>
        </p:txBody>
      </p:sp>
      <p:sp>
        <p:nvSpPr>
          <p:cNvPr id="414" name="Google Shape;414;p15"/>
          <p:cNvSpPr txBox="1"/>
          <p:nvPr/>
        </p:nvSpPr>
        <p:spPr>
          <a:xfrm>
            <a:off x="4935911" y="1636987"/>
            <a:ext cx="3800400" cy="30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  <a:t>Человек ведет текстовый </a:t>
            </a:r>
            <a:b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  <a:t>диалог с двумя скрытыми собеседниками – человеком </a:t>
            </a:r>
            <a:b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  <a:t>и машиной.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  <a:t>Если по ответам нельзя уверенно определить машину, считается, что она прошла тест.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i="0" lang="ru-RU" sz="1800" u="none" cap="none" strike="noStrike">
                <a:solidFill>
                  <a:srgbClr val="3A2E31"/>
                </a:solidFill>
                <a:latin typeface="Manrope"/>
                <a:ea typeface="Manrope"/>
                <a:cs typeface="Manrope"/>
                <a:sym typeface="Manrope"/>
              </a:rPr>
              <a:t>Тест оценивает поведение в диалоге, а не наличие сознания.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23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6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1990-е: ИИ на основе заданных знаний</a:t>
            </a:r>
            <a:endParaRPr/>
          </a:p>
        </p:txBody>
      </p:sp>
      <p:sp>
        <p:nvSpPr>
          <p:cNvPr id="420" name="Google Shape;420;p16"/>
          <p:cNvSpPr txBox="1"/>
          <p:nvPr>
            <p:ph idx="1" type="body"/>
          </p:nvPr>
        </p:nvSpPr>
        <p:spPr>
          <a:xfrm>
            <a:off x="5637762" y="1300480"/>
            <a:ext cx="3220488" cy="33194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lang="ru-RU" sz="1600">
                <a:solidFill>
                  <a:srgbClr val="3A2E31"/>
                </a:solidFill>
              </a:rPr>
              <a:t>В 1997 году шахматная система </a:t>
            </a:r>
            <a:r>
              <a:rPr lang="ru-RU" sz="1600">
                <a:solidFill>
                  <a:srgbClr val="3A2E31"/>
                </a:solidFill>
              </a:rPr>
              <a:t>Deep Blue</a:t>
            </a:r>
            <a:r>
              <a:rPr b="0" lang="ru-RU" sz="1600">
                <a:solidFill>
                  <a:srgbClr val="3A2E31"/>
                </a:solidFill>
              </a:rPr>
              <a:t> победила чемпиона мира Гарри Каспарова.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lang="ru-RU" sz="1600">
                <a:solidFill>
                  <a:srgbClr val="3A2E31"/>
                </a:solidFill>
              </a:rPr>
              <a:t>Система анализировала шахматную позицию, сравнивала множество вариантов и выбирала ход.</a:t>
            </a:r>
            <a:endParaRPr sz="16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A2E31"/>
              </a:buClr>
              <a:buSzPts val="1800"/>
              <a:buFont typeface="Manrope"/>
              <a:buNone/>
            </a:pPr>
            <a:r>
              <a:rPr b="0" lang="ru-RU" sz="1600">
                <a:solidFill>
                  <a:srgbClr val="3A2E31"/>
                </a:solidFill>
              </a:rPr>
              <a:t>Deep Blue решала только одну задачу и работала на основе знаний и критериев, заданных разработчиками, а не обучалась как современные модели.</a:t>
            </a:r>
            <a:endParaRPr sz="1600"/>
          </a:p>
        </p:txBody>
      </p:sp>
      <p:pic>
        <p:nvPicPr>
          <p:cNvPr id="421" name="Google Shape;42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4359" y="1300480"/>
            <a:ext cx="4563270" cy="30421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994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17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Как ИИ развивался дальше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8" name="Google Shape;428;p17"/>
          <p:cNvSpPr/>
          <p:nvPr/>
        </p:nvSpPr>
        <p:spPr>
          <a:xfrm>
            <a:off x="1100136" y="1114425"/>
            <a:ext cx="1333499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rPr b="1" i="0" lang="ru-RU" sz="2250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2000-е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17"/>
          <p:cNvSpPr/>
          <p:nvPr/>
        </p:nvSpPr>
        <p:spPr>
          <a:xfrm>
            <a:off x="2433636" y="1114425"/>
            <a:ext cx="6710363" cy="61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Стало больше цифровых данных и вычислительных мощностей.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17"/>
          <p:cNvSpPr/>
          <p:nvPr/>
        </p:nvSpPr>
        <p:spPr>
          <a:xfrm>
            <a:off x="1100136" y="1836382"/>
            <a:ext cx="1217246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rPr b="1" i="0" lang="ru-RU" sz="2250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2010-е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17"/>
          <p:cNvSpPr/>
          <p:nvPr/>
        </p:nvSpPr>
        <p:spPr>
          <a:xfrm>
            <a:off x="2433636" y="1836382"/>
            <a:ext cx="6524626" cy="619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Глубокие нейронные сети улучшили распознавание изображений и речи.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2" name="Google Shape;432;p17"/>
          <p:cNvPicPr preferRelativeResize="0"/>
          <p:nvPr/>
        </p:nvPicPr>
        <p:blipFill rotWithShape="1">
          <a:blip r:embed="rId3">
            <a:alphaModFix/>
          </a:blip>
          <a:srcRect b="11453" l="0" r="0" t="16653"/>
          <a:stretch/>
        </p:blipFill>
        <p:spPr>
          <a:xfrm>
            <a:off x="2054945" y="2455494"/>
            <a:ext cx="5034109" cy="2412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37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8"/>
          <p:cNvSpPr/>
          <p:nvPr/>
        </p:nvSpPr>
        <p:spPr>
          <a:xfrm>
            <a:off x="935575" y="106025"/>
            <a:ext cx="7810500" cy="5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Генеративный и негенеративный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9" name="Google Shape;439;p18"/>
          <p:cNvSpPr/>
          <p:nvPr/>
        </p:nvSpPr>
        <p:spPr>
          <a:xfrm>
            <a:off x="572175" y="3451725"/>
            <a:ext cx="3999900" cy="1243800"/>
          </a:xfrm>
          <a:prstGeom prst="roundRect">
            <a:avLst>
              <a:gd fmla="val 3478" name="adj"/>
            </a:avLst>
          </a:prstGeom>
          <a:solidFill>
            <a:srgbClr val="EAF4DA"/>
          </a:solidFill>
          <a:ln cap="flat" cmpd="sng" w="9525">
            <a:solidFill>
              <a:srgbClr val="8CCB2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ГЕНЕРАТИВНЫЙ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создает новый контент на основе закономерностей, найденных при обучении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Пример: </a:t>
            </a: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создать изображение собаки в Алиса AI</a:t>
            </a:r>
            <a:endParaRPr b="0" i="0" sz="140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40" name="Google Shape;440;p18"/>
          <p:cNvSpPr/>
          <p:nvPr/>
        </p:nvSpPr>
        <p:spPr>
          <a:xfrm>
            <a:off x="4644388" y="3451716"/>
            <a:ext cx="4444679" cy="1258909"/>
          </a:xfrm>
          <a:prstGeom prst="roundRect">
            <a:avLst>
              <a:gd fmla="val 3478" name="adj"/>
            </a:avLst>
          </a:prstGeom>
          <a:solidFill>
            <a:srgbClr val="F4F6F5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НЕГЕНЕРАТИВНЫЙ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анализирует, распознает, прогнозирует или выбирает решение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Пример: 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распознать товар по фотографии на Avito</a:t>
            </a:r>
            <a:endParaRPr b="0" i="0" sz="140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41" name="Google Shape;441;p18"/>
          <p:cNvSpPr/>
          <p:nvPr/>
        </p:nvSpPr>
        <p:spPr>
          <a:xfrm>
            <a:off x="7191375" y="2533651"/>
            <a:ext cx="3143250" cy="2762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25"/>
              <a:buFont typeface="Arial"/>
              <a:buNone/>
            </a:pPr>
            <a:r>
              <a:t/>
            </a:r>
            <a:endParaRPr b="0" i="0" sz="172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42" name="Google Shape;442;p18"/>
          <p:cNvSpPr/>
          <p:nvPr/>
        </p:nvSpPr>
        <p:spPr>
          <a:xfrm>
            <a:off x="572165" y="802126"/>
            <a:ext cx="1341302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Arial"/>
              <a:buNone/>
            </a:pPr>
            <a:r>
              <a:rPr b="1" i="0" lang="ru-RU" sz="2250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2020-е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Google Shape;443;p18"/>
          <p:cNvSpPr/>
          <p:nvPr/>
        </p:nvSpPr>
        <p:spPr>
          <a:xfrm>
            <a:off x="1758150" y="817314"/>
            <a:ext cx="7385184" cy="4458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25"/>
              <a:buFont typeface="Arial"/>
              <a:buNone/>
            </a:pPr>
            <a:r>
              <a:rPr b="0" i="0" lang="ru-RU" sz="172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Массовые сервисы создают тексты, изображения, </a:t>
            </a:r>
            <a:br>
              <a:rPr b="0" i="0" lang="ru-RU" sz="172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72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музыку, видео и код</a:t>
            </a:r>
            <a:endParaRPr b="0" i="0" sz="172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444" name="Google Shape;444;p18"/>
          <p:cNvPicPr preferRelativeResize="0"/>
          <p:nvPr/>
        </p:nvPicPr>
        <p:blipFill rotWithShape="1">
          <a:blip r:embed="rId3">
            <a:alphaModFix/>
          </a:blip>
          <a:srcRect b="1988" l="0" r="0" t="0"/>
          <a:stretch/>
        </p:blipFill>
        <p:spPr>
          <a:xfrm>
            <a:off x="1023623" y="1434439"/>
            <a:ext cx="3290848" cy="1861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defined" id="445" name="Google Shape;44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69762" y="1263942"/>
            <a:ext cx="3511917" cy="2187774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18"/>
          <p:cNvSpPr txBox="1"/>
          <p:nvPr/>
        </p:nvSpPr>
        <p:spPr>
          <a:xfrm>
            <a:off x="440678" y="4800600"/>
            <a:ext cx="8262644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chemeClr val="dk2"/>
                </a:solidFill>
                <a:latin typeface="Manrope"/>
                <a:ea typeface="Manrope"/>
                <a:cs typeface="Manrope"/>
                <a:sym typeface="Manrope"/>
              </a:rPr>
              <a:t>💡Один сервис может сочетать генеративные и негенеративные технологии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19"/>
          <p:cNvSpPr/>
          <p:nvPr/>
        </p:nvSpPr>
        <p:spPr>
          <a:xfrm>
            <a:off x="944050" y="252400"/>
            <a:ext cx="7810500" cy="5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Слабый и сильный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19"/>
          <p:cNvSpPr/>
          <p:nvPr/>
        </p:nvSpPr>
        <p:spPr>
          <a:xfrm>
            <a:off x="619125" y="4300541"/>
            <a:ext cx="4109184" cy="19525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Существует сегодня. </a:t>
            </a:r>
            <a:endParaRPr b="0" i="0" sz="140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Решает ограниченную задачу: перевод, рекомендации, распознавание, генерация.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19"/>
          <p:cNvSpPr/>
          <p:nvPr/>
        </p:nvSpPr>
        <p:spPr>
          <a:xfrm>
            <a:off x="5034816" y="4300540"/>
            <a:ext cx="4109184" cy="19283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Гипотетическая универсальная система, сопоставимая с человеком по интеллектуальным возможностям.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5" name="Google Shape;45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9938" y="842959"/>
            <a:ext cx="5918659" cy="3327476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19"/>
          <p:cNvSpPr txBox="1"/>
          <p:nvPr/>
        </p:nvSpPr>
        <p:spPr>
          <a:xfrm>
            <a:off x="1539938" y="3837115"/>
            <a:ext cx="265283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СЛАБЫЙ (УЗКИЙ)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19"/>
          <p:cNvSpPr txBox="1"/>
          <p:nvPr/>
        </p:nvSpPr>
        <p:spPr>
          <a:xfrm>
            <a:off x="5860607" y="3837115"/>
            <a:ext cx="178760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СИЛЬНЫЙ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Добро пожаловать в «Альтернативное будущее»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7" name="Google Shape;227;p2"/>
          <p:cNvPicPr preferRelativeResize="0"/>
          <p:nvPr/>
        </p:nvPicPr>
        <p:blipFill rotWithShape="1">
          <a:blip r:embed="rId3">
            <a:alphaModFix/>
          </a:blip>
          <a:srcRect b="9540" l="0" r="0" t="9540"/>
          <a:stretch/>
        </p:blipFill>
        <p:spPr>
          <a:xfrm>
            <a:off x="952500" y="1066800"/>
            <a:ext cx="7905750" cy="3600450"/>
          </a:xfrm>
          <a:prstGeom prst="roundRect">
            <a:avLst>
              <a:gd fmla="val 3175" name="adj"/>
            </a:avLst>
          </a:prstGeom>
          <a:noFill/>
          <a:ln>
            <a:noFill/>
          </a:ln>
        </p:spPr>
      </p:pic>
      <p:sp>
        <p:nvSpPr>
          <p:cNvPr id="228" name="Google Shape;228;p2"/>
          <p:cNvSpPr/>
          <p:nvPr/>
        </p:nvSpPr>
        <p:spPr>
          <a:xfrm>
            <a:off x="1162050" y="1128710"/>
            <a:ext cx="7429500" cy="552450"/>
          </a:xfrm>
          <a:prstGeom prst="roundRect">
            <a:avLst>
              <a:gd fmla="val 20690" name="adj"/>
            </a:avLst>
          </a:prstGeom>
          <a:solidFill>
            <a:srgbClr val="FFFFFF">
              <a:alpha val="93333"/>
            </a:srgbClr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"/>
          <p:cNvSpPr/>
          <p:nvPr/>
        </p:nvSpPr>
        <p:spPr>
          <a:xfrm>
            <a:off x="1352550" y="1223960"/>
            <a:ext cx="7048500" cy="361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ru-RU" sz="13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На экскурсии мы познакомимся с ИИ, узнаем его историю и научимся его отличать от обычной программы</a:t>
            </a:r>
            <a:endParaRPr b="1" i="0" sz="135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0"/>
          <p:cNvSpPr txBox="1"/>
          <p:nvPr>
            <p:ph idx="1" type="body"/>
          </p:nvPr>
        </p:nvSpPr>
        <p:spPr>
          <a:xfrm>
            <a:off x="831362" y="1181100"/>
            <a:ext cx="8026888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90488" rtl="0" algn="l">
              <a:lnSpc>
                <a:spcPct val="94222"/>
              </a:lnSpc>
              <a:spcBef>
                <a:spcPts val="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Manrope"/>
              <a:buNone/>
            </a:pPr>
            <a:r>
              <a:rPr b="1" lang="ru-RU" sz="1800">
                <a:solidFill>
                  <a:srgbClr val="242B2D"/>
                </a:solidFill>
              </a:rPr>
              <a:t>Фантастика часто показывает сильный ИИ:</a:t>
            </a:r>
            <a:endParaRPr b="0" sz="1800">
              <a:solidFill>
                <a:srgbClr val="242B2D"/>
              </a:solidFill>
            </a:endParaRPr>
          </a:p>
          <a:p>
            <a:pPr indent="-195263" lvl="0" marL="285750" rtl="0" algn="l">
              <a:lnSpc>
                <a:spcPct val="94222"/>
              </a:lnSpc>
              <a:spcBef>
                <a:spcPts val="18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Char char="•"/>
            </a:pPr>
            <a:r>
              <a:rPr b="0" lang="ru-RU" sz="1800">
                <a:solidFill>
                  <a:srgbClr val="242B2D"/>
                </a:solidFill>
              </a:rPr>
              <a:t>осознает себя</a:t>
            </a:r>
            <a:endParaRPr/>
          </a:p>
          <a:p>
            <a:pPr indent="-195263" lvl="0" marL="285750" rtl="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Char char="•"/>
            </a:pPr>
            <a:r>
              <a:rPr b="0" lang="ru-RU" sz="1800">
                <a:solidFill>
                  <a:srgbClr val="242B2D"/>
                </a:solidFill>
              </a:rPr>
              <a:t>понимает любые задачи</a:t>
            </a:r>
            <a:endParaRPr/>
          </a:p>
          <a:p>
            <a:pPr indent="-195263" lvl="0" marL="285750" rtl="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Char char="•"/>
            </a:pPr>
            <a:r>
              <a:rPr b="0" lang="ru-RU" sz="1800">
                <a:solidFill>
                  <a:srgbClr val="242B2D"/>
                </a:solidFill>
              </a:rPr>
              <a:t>действует самостоятельно</a:t>
            </a:r>
            <a:endParaRPr/>
          </a:p>
          <a:p>
            <a:pPr indent="-195263" lvl="0" marL="285750" rtl="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Char char="•"/>
            </a:pPr>
            <a:r>
              <a:rPr b="0" lang="ru-RU" sz="1800">
                <a:solidFill>
                  <a:srgbClr val="242B2D"/>
                </a:solidFill>
              </a:rPr>
              <a:t>превосходит человека во многих областях</a:t>
            </a:r>
            <a:endParaRPr/>
          </a:p>
          <a:p>
            <a:pPr indent="-171450" lvl="0" marL="285750" rtl="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None/>
            </a:pPr>
            <a:r>
              <a:t/>
            </a:r>
            <a:endParaRPr b="0" sz="1800">
              <a:solidFill>
                <a:srgbClr val="242B2D"/>
              </a:solidFill>
            </a:endParaRPr>
          </a:p>
          <a:p>
            <a:pPr indent="-171450" lvl="0" marL="285750" rtl="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None/>
            </a:pPr>
            <a:r>
              <a:t/>
            </a:r>
            <a:endParaRPr b="0" sz="1800">
              <a:solidFill>
                <a:srgbClr val="242B2D"/>
              </a:solidFill>
            </a:endParaRPr>
          </a:p>
          <a:p>
            <a:pPr indent="-171450" lvl="0" marL="285750" rtl="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800"/>
              <a:buFont typeface="Arial"/>
              <a:buNone/>
            </a:pPr>
            <a:r>
              <a:t/>
            </a:r>
            <a:endParaRPr b="0" sz="1800">
              <a:solidFill>
                <a:srgbClr val="242B2D"/>
              </a:solidFill>
            </a:endParaRPr>
          </a:p>
        </p:txBody>
      </p:sp>
      <p:sp>
        <p:nvSpPr>
          <p:cNvPr id="464" name="Google Shape;464;p20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t/>
            </a:r>
            <a:endParaRPr b="1" i="0" sz="247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65" name="Google Shape;465;p20"/>
          <p:cNvSpPr/>
          <p:nvPr/>
        </p:nvSpPr>
        <p:spPr>
          <a:xfrm>
            <a:off x="952500" y="1190625"/>
            <a:ext cx="676275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75"/>
              <a:buFont typeface="Arial"/>
              <a:buNone/>
            </a:pPr>
            <a:r>
              <a:t/>
            </a:r>
            <a:endParaRPr b="1" i="0" sz="217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66" name="Google Shape;466;p20"/>
          <p:cNvSpPr/>
          <p:nvPr/>
        </p:nvSpPr>
        <p:spPr>
          <a:xfrm>
            <a:off x="952500" y="1952625"/>
            <a:ext cx="7480300" cy="1809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67" name="Google Shape;467;p20"/>
          <p:cNvSpPr/>
          <p:nvPr/>
        </p:nvSpPr>
        <p:spPr>
          <a:xfrm>
            <a:off x="405911" y="3095962"/>
            <a:ext cx="8573477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667174"/>
                </a:solidFill>
                <a:latin typeface="Manrope"/>
                <a:ea typeface="Manrope"/>
                <a:cs typeface="Manrope"/>
                <a:sym typeface="Manrope"/>
              </a:rPr>
              <a:t>💡Современные реальные системы такими возможностями не обладают</a:t>
            </a:r>
            <a:endParaRPr b="0" i="0" sz="1600" u="none" cap="none" strike="noStrike">
              <a:solidFill>
                <a:srgbClr val="667174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68" name="Google Shape;468;p20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7968"/>
              </a:lnSpc>
              <a:spcBef>
                <a:spcPts val="0"/>
              </a:spcBef>
              <a:spcAft>
                <a:spcPts val="0"/>
              </a:spcAft>
              <a:buClr>
                <a:srgbClr val="242B2D"/>
              </a:buClr>
              <a:buSzPts val="3200"/>
              <a:buFont typeface="Manrope"/>
              <a:buNone/>
            </a:pPr>
            <a:r>
              <a:rPr b="1" lang="ru-RU" sz="3200">
                <a:solidFill>
                  <a:srgbClr val="242B2D"/>
                </a:solidFill>
              </a:rPr>
              <a:t>Почему в кино ИИ выглядит иначе?</a:t>
            </a:r>
            <a:endParaRPr/>
          </a:p>
        </p:txBody>
      </p:sp>
      <p:sp>
        <p:nvSpPr>
          <p:cNvPr id="469" name="Google Shape;469;p20"/>
          <p:cNvSpPr/>
          <p:nvPr/>
        </p:nvSpPr>
        <p:spPr>
          <a:xfrm>
            <a:off x="771281" y="3775412"/>
            <a:ext cx="7601438" cy="554230"/>
          </a:xfrm>
          <a:prstGeom prst="roundRect">
            <a:avLst>
              <a:gd fmla="val 3478" name="adj"/>
            </a:avLst>
          </a:prstGeom>
          <a:solidFill>
            <a:srgbClr val="EAF4DA"/>
          </a:solidFill>
          <a:ln cap="flat" cmpd="sng" w="9525">
            <a:solidFill>
              <a:srgbClr val="8CCB2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Каких персонажей вы знаете, которые являются примером сильного ИИ?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1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Фактчекинг: проверяем знания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21"/>
          <p:cNvSpPr/>
          <p:nvPr/>
        </p:nvSpPr>
        <p:spPr>
          <a:xfrm>
            <a:off x="1428750" y="2238375"/>
            <a:ext cx="6286500" cy="1666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None/>
            </a:pPr>
            <a:r>
              <a:rPr b="1" i="0" lang="ru-RU" sz="2550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Для каждого утверждения назовите факт или определение из урока, которое подтверждает ответ.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21"/>
          <p:cNvSpPr/>
          <p:nvPr/>
        </p:nvSpPr>
        <p:spPr>
          <a:xfrm>
            <a:off x="1809750" y="3905250"/>
            <a:ext cx="55245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Arial"/>
              <a:buNone/>
            </a:pPr>
            <a:r>
              <a:rPr b="1" i="0" lang="ru-RU" sz="1350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5 утверждений • правда или миф • объяснение</a:t>
            </a:r>
            <a:endParaRPr b="1" i="0" sz="1350" u="none" cap="none" strike="noStrike">
              <a:solidFill>
                <a:srgbClr val="8CC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78" name="Google Shape;478;p21"/>
          <p:cNvSpPr/>
          <p:nvPr/>
        </p:nvSpPr>
        <p:spPr>
          <a:xfrm>
            <a:off x="952500" y="1238250"/>
            <a:ext cx="7266940" cy="858520"/>
          </a:xfrm>
          <a:prstGeom prst="roundRect">
            <a:avLst>
              <a:gd fmla="val 8276" name="adj"/>
            </a:avLst>
          </a:prstGeom>
          <a:solidFill>
            <a:srgbClr val="455356"/>
          </a:solidFill>
          <a:ln cap="flat" cmpd="sng" w="9525">
            <a:solidFill>
              <a:srgbClr val="5C69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Фактчекинг</a:t>
            </a:r>
            <a:r>
              <a:rPr b="0" i="0" lang="ru-RU" sz="18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 – это проверка информации на достоверность </a:t>
            </a:r>
            <a:br>
              <a:rPr b="0" i="0" lang="ru-RU" sz="18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800" u="none" cap="none" strike="noStrike">
                <a:solidFill>
                  <a:schemeClr val="lt1"/>
                </a:solidFill>
                <a:latin typeface="Manrope"/>
                <a:ea typeface="Manrope"/>
                <a:cs typeface="Manrope"/>
                <a:sym typeface="Manrope"/>
              </a:rPr>
              <a:t>(от англ. fact-checking – «проверка фактов»)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22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Фактчекинг 1/5</a:t>
            </a:r>
            <a:endParaRPr b="1" i="0" sz="2475" u="none" cap="none" strike="noStrike">
              <a:solidFill>
                <a:srgbClr val="8CC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85" name="Google Shape;485;p22"/>
          <p:cNvSpPr/>
          <p:nvPr/>
        </p:nvSpPr>
        <p:spPr>
          <a:xfrm>
            <a:off x="1714500" y="1190625"/>
            <a:ext cx="57150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ПРАВДА ИЛИ МИФ?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22"/>
          <p:cNvSpPr/>
          <p:nvPr/>
        </p:nvSpPr>
        <p:spPr>
          <a:xfrm>
            <a:off x="1381125" y="1809750"/>
            <a:ext cx="6381750" cy="161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None/>
            </a:pPr>
            <a:r>
              <a:rPr b="1" i="0" lang="ru-RU" sz="2550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Талос был настоящим роботом, построенным в Древней Греции.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2"/>
          <p:cNvSpPr/>
          <p:nvPr/>
        </p:nvSpPr>
        <p:spPr>
          <a:xfrm>
            <a:off x="2095500" y="409575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0" i="0" lang="ru-RU" sz="1275" u="none" cap="none" strike="noStrike">
                <a:solidFill>
                  <a:srgbClr val="DDE4E2"/>
                </a:solidFill>
                <a:latin typeface="Manrope"/>
                <a:ea typeface="Manrope"/>
                <a:cs typeface="Manrope"/>
                <a:sym typeface="Manrope"/>
              </a:rPr>
              <a:t>Обсудите и обоснуйте ответ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23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Миф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23"/>
          <p:cNvSpPr/>
          <p:nvPr/>
        </p:nvSpPr>
        <p:spPr>
          <a:xfrm>
            <a:off x="1143000" y="1476375"/>
            <a:ext cx="1428750" cy="142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125"/>
              <a:buFont typeface="Arial"/>
              <a:buNone/>
            </a:pPr>
            <a:r>
              <a:rPr b="1" i="0" lang="ru-RU" sz="7125" u="none" cap="none" strike="noStrike">
                <a:solidFill>
                  <a:srgbClr val="D95858"/>
                </a:solidFill>
                <a:latin typeface="Manrope"/>
                <a:ea typeface="Manrope"/>
                <a:cs typeface="Manrope"/>
                <a:sym typeface="Manrope"/>
              </a:rPr>
              <a:t>×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23"/>
          <p:cNvSpPr/>
          <p:nvPr/>
        </p:nvSpPr>
        <p:spPr>
          <a:xfrm>
            <a:off x="2857500" y="1571625"/>
            <a:ext cx="5238750" cy="1809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ru-RU" sz="21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Талос – персонаж древнегреческого мифа, а не реальное техническое устройство.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4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CB2D"/>
              </a:buClr>
              <a:buSzPts val="2475"/>
              <a:buFont typeface="Manrope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Фактчекинг 2/5</a:t>
            </a:r>
            <a:endParaRPr b="1" i="0" sz="2475" u="none" cap="none" strike="noStrike">
              <a:solidFill>
                <a:srgbClr val="8CC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02" name="Google Shape;502;p24"/>
          <p:cNvSpPr/>
          <p:nvPr/>
        </p:nvSpPr>
        <p:spPr>
          <a:xfrm>
            <a:off x="1714500" y="1190625"/>
            <a:ext cx="57150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CCB2D"/>
              </a:buClr>
              <a:buSzPts val="1275"/>
              <a:buFont typeface="Manrope"/>
              <a:buNone/>
            </a:pPr>
            <a:r>
              <a:rPr b="1" i="0" lang="ru-RU" sz="12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ПРАВДА ИЛИ МИФ?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24"/>
          <p:cNvSpPr/>
          <p:nvPr/>
        </p:nvSpPr>
        <p:spPr>
          <a:xfrm>
            <a:off x="1381125" y="1809750"/>
            <a:ext cx="6381750" cy="161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50"/>
              <a:buFont typeface="Manrope"/>
              <a:buNone/>
            </a:pPr>
            <a:r>
              <a:rPr b="1" i="0" lang="ru-RU" sz="2550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Deep Blue – пример сильного искусственного интеллекта.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24"/>
          <p:cNvSpPr/>
          <p:nvPr/>
        </p:nvSpPr>
        <p:spPr>
          <a:xfrm>
            <a:off x="2095500" y="409575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DE4E2"/>
              </a:buClr>
              <a:buSzPts val="1275"/>
              <a:buFont typeface="Manrope"/>
              <a:buNone/>
            </a:pPr>
            <a:r>
              <a:rPr b="0" i="0" lang="ru-RU" sz="1275" u="none" cap="none" strike="noStrike">
                <a:solidFill>
                  <a:srgbClr val="DDE4E2"/>
                </a:solidFill>
                <a:latin typeface="Manrope"/>
                <a:ea typeface="Manrope"/>
                <a:cs typeface="Manrope"/>
                <a:sym typeface="Manrope"/>
              </a:rPr>
              <a:t>Обсудите и обоснуйте ответ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5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2B2D"/>
              </a:buClr>
              <a:buSzPts val="2475"/>
              <a:buFont typeface="Manrope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Миф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25"/>
          <p:cNvSpPr/>
          <p:nvPr/>
        </p:nvSpPr>
        <p:spPr>
          <a:xfrm>
            <a:off x="1143000" y="1476375"/>
            <a:ext cx="1428750" cy="142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95858"/>
              </a:buClr>
              <a:buSzPts val="7125"/>
              <a:buFont typeface="Manrope"/>
              <a:buNone/>
            </a:pPr>
            <a:r>
              <a:rPr b="1" i="0" lang="ru-RU" sz="7125" u="none" cap="none" strike="noStrike">
                <a:solidFill>
                  <a:srgbClr val="D95858"/>
                </a:solidFill>
                <a:latin typeface="Manrope"/>
                <a:ea typeface="Manrope"/>
                <a:cs typeface="Manrope"/>
                <a:sym typeface="Manrope"/>
              </a:rPr>
              <a:t>×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25"/>
          <p:cNvSpPr/>
          <p:nvPr/>
        </p:nvSpPr>
        <p:spPr>
          <a:xfrm>
            <a:off x="2857500" y="1571625"/>
            <a:ext cx="5238750" cy="1809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2B2D"/>
              </a:buClr>
              <a:buSzPts val="2100"/>
              <a:buFont typeface="Manrope"/>
              <a:buNone/>
            </a:pPr>
            <a:r>
              <a:rPr b="1" i="0" lang="ru-RU" sz="21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Deep Blue – слабый ИИ: система создана для конкретной задачи – выбора ходов в шахматах.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6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Фактчекинг 3/5</a:t>
            </a:r>
            <a:endParaRPr b="1" i="0" sz="2475" u="none" cap="none" strike="noStrike">
              <a:solidFill>
                <a:srgbClr val="8CC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19" name="Google Shape;519;p26"/>
          <p:cNvSpPr/>
          <p:nvPr/>
        </p:nvSpPr>
        <p:spPr>
          <a:xfrm>
            <a:off x="1714500" y="1190625"/>
            <a:ext cx="57150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ПРАВДА ИЛИ МИФ?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26"/>
          <p:cNvSpPr/>
          <p:nvPr/>
        </p:nvSpPr>
        <p:spPr>
          <a:xfrm>
            <a:off x="1381125" y="1809750"/>
            <a:ext cx="6381750" cy="161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None/>
            </a:pPr>
            <a:r>
              <a:rPr b="1" i="0" lang="ru-RU" sz="2550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Сильный ИИ уже используется в смартфонах и голосовых помощниках.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26"/>
          <p:cNvSpPr/>
          <p:nvPr/>
        </p:nvSpPr>
        <p:spPr>
          <a:xfrm>
            <a:off x="2095500" y="409575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0" i="0" lang="ru-RU" sz="1275" u="none" cap="none" strike="noStrike">
                <a:solidFill>
                  <a:srgbClr val="DDE4E2"/>
                </a:solidFill>
                <a:latin typeface="Manrope"/>
                <a:ea typeface="Manrope"/>
                <a:cs typeface="Manrope"/>
                <a:sym typeface="Manrope"/>
              </a:rPr>
              <a:t>Обсудите и обоснуйте ответ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27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Миф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8" name="Google Shape;528;p27"/>
          <p:cNvSpPr/>
          <p:nvPr/>
        </p:nvSpPr>
        <p:spPr>
          <a:xfrm>
            <a:off x="1143000" y="1476375"/>
            <a:ext cx="1428750" cy="142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125"/>
              <a:buFont typeface="Arial"/>
              <a:buNone/>
            </a:pPr>
            <a:r>
              <a:rPr b="1" i="0" lang="ru-RU" sz="7125" u="none" cap="none" strike="noStrike">
                <a:solidFill>
                  <a:srgbClr val="D95858"/>
                </a:solidFill>
                <a:latin typeface="Manrope"/>
                <a:ea typeface="Manrope"/>
                <a:cs typeface="Manrope"/>
                <a:sym typeface="Manrope"/>
              </a:rPr>
              <a:t>×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27"/>
          <p:cNvSpPr/>
          <p:nvPr/>
        </p:nvSpPr>
        <p:spPr>
          <a:xfrm>
            <a:off x="2857500" y="1571625"/>
            <a:ext cx="5238750" cy="1809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ru-RU" sz="21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Сегодня существуют системы слабого ИИ. Сильный ИИ остается гипотетической идеей.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28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Фактчекинг 4/5</a:t>
            </a:r>
            <a:endParaRPr b="1" i="0" sz="2475" u="none" cap="none" strike="noStrike">
              <a:solidFill>
                <a:srgbClr val="8CC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36" name="Google Shape;536;p28"/>
          <p:cNvSpPr/>
          <p:nvPr/>
        </p:nvSpPr>
        <p:spPr>
          <a:xfrm>
            <a:off x="1714500" y="1190625"/>
            <a:ext cx="57150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ПРАВДА ИЛИ МИФ?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28"/>
          <p:cNvSpPr/>
          <p:nvPr/>
        </p:nvSpPr>
        <p:spPr>
          <a:xfrm>
            <a:off x="1381125" y="1809750"/>
            <a:ext cx="6381750" cy="161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None/>
            </a:pPr>
            <a:r>
              <a:rPr b="1" i="0" lang="ru-RU" sz="2550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Модель машинного обучения находит закономерности в данных</a:t>
            </a:r>
            <a:endParaRPr b="1" i="0" sz="2550" u="none" cap="none" strike="noStrike">
              <a:solidFill>
                <a:srgbClr val="FFFF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38" name="Google Shape;538;p28"/>
          <p:cNvSpPr/>
          <p:nvPr/>
        </p:nvSpPr>
        <p:spPr>
          <a:xfrm>
            <a:off x="2095500" y="409575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0" i="0" lang="ru-RU" sz="1275" u="none" cap="none" strike="noStrike">
                <a:solidFill>
                  <a:srgbClr val="DDE4E2"/>
                </a:solidFill>
                <a:latin typeface="Manrope"/>
                <a:ea typeface="Manrope"/>
                <a:cs typeface="Manrope"/>
                <a:sym typeface="Manrope"/>
              </a:rPr>
              <a:t>Обсудите и обоснуйте ответ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29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Правда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29"/>
          <p:cNvSpPr/>
          <p:nvPr/>
        </p:nvSpPr>
        <p:spPr>
          <a:xfrm>
            <a:off x="1143000" y="1476375"/>
            <a:ext cx="1428750" cy="142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125"/>
              <a:buFont typeface="Arial"/>
              <a:buNone/>
            </a:pPr>
            <a:r>
              <a:rPr b="1" i="0" lang="ru-RU" sz="712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✓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29"/>
          <p:cNvSpPr/>
          <p:nvPr/>
        </p:nvSpPr>
        <p:spPr>
          <a:xfrm>
            <a:off x="2857500" y="1571625"/>
            <a:ext cx="5238750" cy="1809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ru-RU" sz="21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Модель находит закономерности в обучающих данных и использует их при работе с новыми примерами.</a:t>
            </a:r>
            <a:endParaRPr b="1" i="0" sz="210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Где вы встречаете ИИ в повседневной жизни?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3"/>
          <p:cNvSpPr/>
          <p:nvPr/>
        </p:nvSpPr>
        <p:spPr>
          <a:xfrm>
            <a:off x="1428750" y="4086225"/>
            <a:ext cx="2095500" cy="857250"/>
          </a:xfrm>
          <a:prstGeom prst="roundRect">
            <a:avLst>
              <a:gd fmla="val 13333" name="adj"/>
            </a:avLst>
          </a:prstGeom>
          <a:solidFill>
            <a:srgbClr val="F2F4F3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3"/>
          <p:cNvSpPr/>
          <p:nvPr/>
        </p:nvSpPr>
        <p:spPr>
          <a:xfrm>
            <a:off x="1619250" y="4276725"/>
            <a:ext cx="1714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ru-RU" sz="15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Что они делают?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3"/>
          <p:cNvSpPr/>
          <p:nvPr/>
        </p:nvSpPr>
        <p:spPr>
          <a:xfrm>
            <a:off x="3857625" y="4086225"/>
            <a:ext cx="2095500" cy="857250"/>
          </a:xfrm>
          <a:prstGeom prst="roundRect">
            <a:avLst>
              <a:gd fmla="val 13333" name="adj"/>
            </a:avLst>
          </a:prstGeom>
          <a:solidFill>
            <a:srgbClr val="EAF4DA"/>
          </a:solidFill>
          <a:ln cap="flat" cmpd="sng" w="9525">
            <a:solidFill>
              <a:srgbClr val="8CCB2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3"/>
          <p:cNvSpPr/>
          <p:nvPr/>
        </p:nvSpPr>
        <p:spPr>
          <a:xfrm>
            <a:off x="4048125" y="4276725"/>
            <a:ext cx="1714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ru-RU" sz="15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Какие данные используют?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3"/>
          <p:cNvSpPr/>
          <p:nvPr/>
        </p:nvSpPr>
        <p:spPr>
          <a:xfrm>
            <a:off x="6286500" y="4086225"/>
            <a:ext cx="2095500" cy="857250"/>
          </a:xfrm>
          <a:prstGeom prst="roundRect">
            <a:avLst>
              <a:gd fmla="val 13333" name="adj"/>
            </a:avLst>
          </a:prstGeom>
          <a:solidFill>
            <a:srgbClr val="F2F4F3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3"/>
          <p:cNvSpPr/>
          <p:nvPr/>
        </p:nvSpPr>
        <p:spPr>
          <a:xfrm>
            <a:off x="6477000" y="4276725"/>
            <a:ext cx="1714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ru-RU" sz="15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Что кажется «умным»?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2" name="Google Shape;242;p3"/>
          <p:cNvPicPr preferRelativeResize="0"/>
          <p:nvPr/>
        </p:nvPicPr>
        <p:blipFill rotWithShape="1">
          <a:blip r:embed="rId3">
            <a:alphaModFix/>
          </a:blip>
          <a:srcRect b="7720" l="0" r="0" t="7720"/>
          <a:stretch/>
        </p:blipFill>
        <p:spPr>
          <a:xfrm>
            <a:off x="1985962" y="1095231"/>
            <a:ext cx="5743575" cy="2733388"/>
          </a:xfrm>
          <a:prstGeom prst="roundRect">
            <a:avLst>
              <a:gd fmla="val 3038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0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Фактчекинг 5/5</a:t>
            </a:r>
            <a:endParaRPr b="1" i="0" sz="2475" u="none" cap="none" strike="noStrike">
              <a:solidFill>
                <a:srgbClr val="8CC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53" name="Google Shape;553;p30"/>
          <p:cNvSpPr/>
          <p:nvPr/>
        </p:nvSpPr>
        <p:spPr>
          <a:xfrm>
            <a:off x="1714500" y="1190625"/>
            <a:ext cx="57150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ПРАВДА ИЛИ МИФ?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30"/>
          <p:cNvSpPr/>
          <p:nvPr/>
        </p:nvSpPr>
        <p:spPr>
          <a:xfrm>
            <a:off x="1381125" y="1809750"/>
            <a:ext cx="6381750" cy="1619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50"/>
              <a:buFont typeface="Arial"/>
              <a:buNone/>
            </a:pPr>
            <a:r>
              <a:rPr b="1" i="0" lang="ru-RU" sz="2550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Генеративный ИИ создает новый контент, а не только распознает готовый.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30"/>
          <p:cNvSpPr/>
          <p:nvPr/>
        </p:nvSpPr>
        <p:spPr>
          <a:xfrm>
            <a:off x="2095500" y="4095750"/>
            <a:ext cx="49530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0" i="0" lang="ru-RU" sz="1275" u="none" cap="none" strike="noStrike">
                <a:solidFill>
                  <a:srgbClr val="DDE4E2"/>
                </a:solidFill>
                <a:latin typeface="Manrope"/>
                <a:ea typeface="Manrope"/>
                <a:cs typeface="Manrope"/>
                <a:sym typeface="Manrope"/>
              </a:rPr>
              <a:t>Обсудите и обоснуйте ответ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31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Правда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31"/>
          <p:cNvSpPr/>
          <p:nvPr/>
        </p:nvSpPr>
        <p:spPr>
          <a:xfrm>
            <a:off x="1143000" y="1476375"/>
            <a:ext cx="1428750" cy="1428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125"/>
              <a:buFont typeface="Arial"/>
              <a:buNone/>
            </a:pPr>
            <a:r>
              <a:rPr b="1" i="0" lang="ru-RU" sz="712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✓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31"/>
          <p:cNvSpPr/>
          <p:nvPr/>
        </p:nvSpPr>
        <p:spPr>
          <a:xfrm>
            <a:off x="2857500" y="1571625"/>
            <a:ext cx="5238750" cy="1809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ru-RU" sz="21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Он может создавать тексты, изображения, музыку, видео и программный код.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32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Подводим итоги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32"/>
          <p:cNvSpPr/>
          <p:nvPr/>
        </p:nvSpPr>
        <p:spPr>
          <a:xfrm>
            <a:off x="1428750" y="1143000"/>
            <a:ext cx="62865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ru-RU" sz="24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Теперь я могу объяснить…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32"/>
          <p:cNvSpPr/>
          <p:nvPr/>
        </p:nvSpPr>
        <p:spPr>
          <a:xfrm>
            <a:off x="1809750" y="1952625"/>
            <a:ext cx="561975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75"/>
              <a:buFont typeface="Arial"/>
              <a:buNone/>
            </a:pPr>
            <a:r>
              <a:rPr b="0" i="0" lang="ru-RU" sz="15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1. что такое искусственный интеллект</a:t>
            </a:r>
            <a:endParaRPr b="0" i="0" sz="157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72" name="Google Shape;572;p32"/>
          <p:cNvSpPr/>
          <p:nvPr/>
        </p:nvSpPr>
        <p:spPr>
          <a:xfrm>
            <a:off x="1809750" y="2505075"/>
            <a:ext cx="561975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75"/>
              <a:buFont typeface="Arial"/>
              <a:buNone/>
            </a:pPr>
            <a:r>
              <a:rPr b="0" i="0" lang="ru-RU" sz="15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2. чем ИИ отличается от обычной программы</a:t>
            </a:r>
            <a:endParaRPr b="0" i="0" sz="157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73" name="Google Shape;573;p32"/>
          <p:cNvSpPr/>
          <p:nvPr/>
        </p:nvSpPr>
        <p:spPr>
          <a:xfrm>
            <a:off x="1809750" y="3057525"/>
            <a:ext cx="561975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75"/>
              <a:buFont typeface="Arial"/>
              <a:buNone/>
            </a:pPr>
            <a:r>
              <a:rPr b="0" i="0" lang="ru-RU" sz="15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3. как развивалась идея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32"/>
          <p:cNvSpPr/>
          <p:nvPr/>
        </p:nvSpPr>
        <p:spPr>
          <a:xfrm>
            <a:off x="1809750" y="3609975"/>
            <a:ext cx="561975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75"/>
              <a:buFont typeface="Arial"/>
              <a:buNone/>
            </a:pPr>
            <a:r>
              <a:rPr b="0" i="0" lang="ru-RU" sz="15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4. чем отличаются слабый, сильный и генеративный 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04C4F"/>
        </a:solid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ИИ уже рядом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952500" y="4438650"/>
            <a:ext cx="1381125" cy="438150"/>
          </a:xfrm>
          <a:prstGeom prst="roundRect">
            <a:avLst>
              <a:gd fmla="val 8276" name="adj"/>
            </a:avLst>
          </a:prstGeom>
          <a:solidFill>
            <a:srgbClr val="455356"/>
          </a:solidFill>
          <a:ln cap="flat" cmpd="sng" w="9525">
            <a:solidFill>
              <a:srgbClr val="5C69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1047750" y="4438650"/>
            <a:ext cx="1190625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Чат-боты</a:t>
            </a:r>
            <a:endParaRPr b="1" i="0" sz="1275" u="none" cap="none" strike="noStrike">
              <a:solidFill>
                <a:srgbClr val="FFFF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2514600" y="4438650"/>
            <a:ext cx="1381125" cy="438150"/>
          </a:xfrm>
          <a:prstGeom prst="roundRect">
            <a:avLst>
              <a:gd fmla="val 8276" name="adj"/>
            </a:avLst>
          </a:prstGeom>
          <a:solidFill>
            <a:srgbClr val="455356"/>
          </a:solidFill>
          <a:ln cap="flat" cmpd="sng" w="9525">
            <a:solidFill>
              <a:srgbClr val="5C69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4"/>
          <p:cNvSpPr/>
          <p:nvPr/>
        </p:nvSpPr>
        <p:spPr>
          <a:xfrm>
            <a:off x="2609850" y="4438650"/>
            <a:ext cx="1190625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Роботы</a:t>
            </a:r>
            <a:endParaRPr b="1" i="0" sz="1275" u="none" cap="none" strike="noStrike">
              <a:solidFill>
                <a:srgbClr val="FFFF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4076700" y="4438650"/>
            <a:ext cx="1381125" cy="438150"/>
          </a:xfrm>
          <a:prstGeom prst="roundRect">
            <a:avLst>
              <a:gd fmla="val 8276" name="adj"/>
            </a:avLst>
          </a:prstGeom>
          <a:solidFill>
            <a:srgbClr val="455356"/>
          </a:solidFill>
          <a:ln cap="flat" cmpd="sng" w="9525">
            <a:solidFill>
              <a:srgbClr val="5C69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4"/>
          <p:cNvSpPr/>
          <p:nvPr/>
        </p:nvSpPr>
        <p:spPr>
          <a:xfrm>
            <a:off x="4033837" y="4440767"/>
            <a:ext cx="146685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Рекомендации</a:t>
            </a:r>
            <a:endParaRPr b="1" i="0" sz="1275" u="none" cap="none" strike="noStrike">
              <a:solidFill>
                <a:srgbClr val="FFFF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5638800" y="4438650"/>
            <a:ext cx="1381125" cy="438150"/>
          </a:xfrm>
          <a:prstGeom prst="roundRect">
            <a:avLst>
              <a:gd fmla="val 8276" name="adj"/>
            </a:avLst>
          </a:prstGeom>
          <a:solidFill>
            <a:srgbClr val="455356"/>
          </a:solidFill>
          <a:ln cap="flat" cmpd="sng" w="9525">
            <a:solidFill>
              <a:srgbClr val="5C69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5734050" y="4438650"/>
            <a:ext cx="1190625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Навигация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7200900" y="4438650"/>
            <a:ext cx="1381125" cy="438150"/>
          </a:xfrm>
          <a:prstGeom prst="roundRect">
            <a:avLst>
              <a:gd fmla="val 8276" name="adj"/>
            </a:avLst>
          </a:prstGeom>
          <a:solidFill>
            <a:srgbClr val="455356"/>
          </a:solidFill>
          <a:ln cap="flat" cmpd="sng" w="9525">
            <a:solidFill>
              <a:srgbClr val="5C696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7149044" y="4438650"/>
            <a:ext cx="1466850" cy="400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rPr>
              <a:t>Распознавание</a:t>
            </a:r>
            <a:endParaRPr b="1" i="0" sz="1275" u="none" cap="none" strike="noStrike">
              <a:solidFill>
                <a:srgbClr val="FFFFFF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259" name="Google Shape;25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1220" y="418110"/>
            <a:ext cx="7320280" cy="41154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5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Что такое «искусственный интеллект»?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5"/>
          <p:cNvSpPr txBox="1"/>
          <p:nvPr/>
        </p:nvSpPr>
        <p:spPr>
          <a:xfrm>
            <a:off x="1991004" y="902774"/>
            <a:ext cx="6570750" cy="691459"/>
          </a:xfrm>
          <a:prstGeom prst="rect">
            <a:avLst/>
          </a:prstGeom>
          <a:noFill/>
          <a:ln>
            <a:noFill/>
          </a:ln>
        </p:spPr>
        <p:txBody>
          <a:bodyPr anchorCtr="0" anchor="t" bIns="54350" lIns="108725" spcFirstLastPara="1" rIns="108725" wrap="square" tIns="5435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</a:pPr>
            <a:r>
              <a:rPr b="1" i="1" lang="ru-RU" sz="14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«Прежде чем беседовать, надо договориться о значении слов»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anrope"/>
              <a:buNone/>
            </a:pPr>
            <a:br>
              <a:rPr b="1" i="1" lang="ru-RU" sz="14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1" lang="ru-RU" sz="14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  </a:t>
            </a:r>
            <a:r>
              <a:rPr b="0" i="0" lang="ru-RU" sz="14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Платон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7" name="Google Shape;267;p5"/>
          <p:cNvPicPr preferRelativeResize="0"/>
          <p:nvPr/>
        </p:nvPicPr>
        <p:blipFill rotWithShape="1">
          <a:blip r:embed="rId3">
            <a:alphaModFix/>
          </a:blip>
          <a:srcRect b="22602" l="0" r="0" t="0"/>
          <a:stretch/>
        </p:blipFill>
        <p:spPr>
          <a:xfrm>
            <a:off x="789354" y="912089"/>
            <a:ext cx="1201650" cy="1352062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5"/>
          <p:cNvSpPr txBox="1"/>
          <p:nvPr/>
        </p:nvSpPr>
        <p:spPr>
          <a:xfrm>
            <a:off x="732811" y="4286528"/>
            <a:ext cx="6110902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b="1" i="0" lang="ru-RU" sz="16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ИСКУССТВЕННЫЙ</a:t>
            </a:r>
            <a:r>
              <a:rPr b="0" i="0" lang="ru-RU" sz="16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 </a:t>
            </a:r>
            <a:br>
              <a:rPr b="0" i="0" lang="ru-RU" sz="16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6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созданный человеком по подобию или вместо природного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5"/>
          <p:cNvSpPr/>
          <p:nvPr/>
        </p:nvSpPr>
        <p:spPr>
          <a:xfrm>
            <a:off x="2143125" y="1676220"/>
            <a:ext cx="6418629" cy="589044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Какие изобретения, созданные по образцу природных объектов, вы знаете?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5"/>
          <p:cNvPicPr preferRelativeResize="0"/>
          <p:nvPr/>
        </p:nvPicPr>
        <p:blipFill rotWithShape="1">
          <a:blip r:embed="rId4">
            <a:alphaModFix/>
          </a:blip>
          <a:srcRect b="26371" l="0" r="0" t="33063"/>
          <a:stretch/>
        </p:blipFill>
        <p:spPr>
          <a:xfrm>
            <a:off x="789354" y="2468121"/>
            <a:ext cx="7772400" cy="1772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6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Что позволяет назвать систему интеллектуальной?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6"/>
          <p:cNvSpPr/>
          <p:nvPr/>
        </p:nvSpPr>
        <p:spPr>
          <a:xfrm>
            <a:off x="1000125" y="18868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6"/>
          <p:cNvSpPr/>
          <p:nvPr/>
        </p:nvSpPr>
        <p:spPr>
          <a:xfrm>
            <a:off x="1095375" y="1982137"/>
            <a:ext cx="1428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воспринимать</a:t>
            </a:r>
            <a:endParaRPr b="1" i="0" sz="127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9" name="Google Shape;279;p6"/>
          <p:cNvSpPr/>
          <p:nvPr/>
        </p:nvSpPr>
        <p:spPr>
          <a:xfrm>
            <a:off x="2857500" y="18868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6"/>
          <p:cNvSpPr/>
          <p:nvPr/>
        </p:nvSpPr>
        <p:spPr>
          <a:xfrm>
            <a:off x="2952750" y="1982137"/>
            <a:ext cx="1428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распознавать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6"/>
          <p:cNvSpPr/>
          <p:nvPr/>
        </p:nvSpPr>
        <p:spPr>
          <a:xfrm>
            <a:off x="4714875" y="18868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6"/>
          <p:cNvSpPr/>
          <p:nvPr/>
        </p:nvSpPr>
        <p:spPr>
          <a:xfrm>
            <a:off x="4810125" y="1982137"/>
            <a:ext cx="1428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запоминать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6"/>
          <p:cNvSpPr/>
          <p:nvPr/>
        </p:nvSpPr>
        <p:spPr>
          <a:xfrm>
            <a:off x="6572250" y="18868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6"/>
          <p:cNvSpPr/>
          <p:nvPr/>
        </p:nvSpPr>
        <p:spPr>
          <a:xfrm>
            <a:off x="6572249" y="1982137"/>
            <a:ext cx="1619249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анализировать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6"/>
          <p:cNvSpPr/>
          <p:nvPr/>
        </p:nvSpPr>
        <p:spPr>
          <a:xfrm>
            <a:off x="1809750" y="26869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6"/>
          <p:cNvSpPr/>
          <p:nvPr/>
        </p:nvSpPr>
        <p:spPr>
          <a:xfrm>
            <a:off x="1905000" y="2782237"/>
            <a:ext cx="1428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общаться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6"/>
          <p:cNvSpPr/>
          <p:nvPr/>
        </p:nvSpPr>
        <p:spPr>
          <a:xfrm>
            <a:off x="3667125" y="26869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6"/>
          <p:cNvSpPr/>
          <p:nvPr/>
        </p:nvSpPr>
        <p:spPr>
          <a:xfrm>
            <a:off x="3762375" y="2782237"/>
            <a:ext cx="1428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создавать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6"/>
          <p:cNvSpPr/>
          <p:nvPr/>
        </p:nvSpPr>
        <p:spPr>
          <a:xfrm>
            <a:off x="5524500" y="2686987"/>
            <a:ext cx="1619250" cy="609600"/>
          </a:xfrm>
          <a:prstGeom prst="roundRect">
            <a:avLst>
              <a:gd fmla="val 18750" name="adj"/>
            </a:avLst>
          </a:prstGeom>
          <a:solidFill>
            <a:srgbClr val="EAF4DA"/>
          </a:solidFill>
          <a:ln cap="flat" cmpd="sng" w="9525">
            <a:solidFill>
              <a:srgbClr val="D9DE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6"/>
          <p:cNvSpPr/>
          <p:nvPr/>
        </p:nvSpPr>
        <p:spPr>
          <a:xfrm>
            <a:off x="5619750" y="2782237"/>
            <a:ext cx="1428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75"/>
              <a:buFont typeface="Arial"/>
              <a:buNone/>
            </a:pPr>
            <a:r>
              <a:rPr b="1" i="0" lang="ru-RU" sz="12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выбирать решение</a:t>
            </a:r>
            <a:endParaRPr b="1" i="0" sz="1275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91" name="Google Shape;291;p6"/>
          <p:cNvSpPr/>
          <p:nvPr/>
        </p:nvSpPr>
        <p:spPr>
          <a:xfrm>
            <a:off x="952500" y="3692604"/>
            <a:ext cx="3068786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b="1" i="0" lang="ru-RU" sz="16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ИНТЕЛЛЕКТ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50"/>
              <a:buFont typeface="Arial"/>
              <a:buNone/>
            </a:pPr>
            <a:r>
              <a:rPr b="0" i="0" lang="ru-RU" sz="165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способность воспринимать, запоминать, анализировать, учиться и применять знания</a:t>
            </a:r>
            <a:endParaRPr b="0" i="0" sz="1650" u="none" cap="none" strike="noStrike">
              <a:solidFill>
                <a:srgbClr val="242B2D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292" name="Google Shape;29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71262" y="3811443"/>
            <a:ext cx="4125725" cy="996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293" name="Google Shape;293;p6"/>
          <p:cNvSpPr txBox="1"/>
          <p:nvPr/>
        </p:nvSpPr>
        <p:spPr>
          <a:xfrm>
            <a:off x="952500" y="1285264"/>
            <a:ext cx="7143750" cy="3692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Она имитирует интеллектуальные функции человека: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7"/>
          <p:cNvSpPr/>
          <p:nvPr/>
        </p:nvSpPr>
        <p:spPr>
          <a:xfrm>
            <a:off x="952500" y="342900"/>
            <a:ext cx="7810500" cy="590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75"/>
              <a:buFont typeface="Arial"/>
              <a:buNone/>
            </a:pPr>
            <a:r>
              <a:rPr b="1" i="0" lang="ru-RU" sz="2475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Определение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7"/>
          <p:cNvSpPr/>
          <p:nvPr/>
        </p:nvSpPr>
        <p:spPr>
          <a:xfrm>
            <a:off x="952500" y="1476375"/>
            <a:ext cx="7429500" cy="2095500"/>
          </a:xfrm>
          <a:prstGeom prst="roundRect">
            <a:avLst>
              <a:gd fmla="val 5455" name="adj"/>
            </a:avLst>
          </a:prstGeom>
          <a:solidFill>
            <a:srgbClr val="EAF4DA"/>
          </a:solidFill>
          <a:ln cap="flat" cmpd="sng" w="9525">
            <a:solidFill>
              <a:srgbClr val="8CCB2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Искусственный интеллект </a:t>
            </a: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(ИИ, англ. Artificial Intelligence, AI)– </a:t>
            </a:r>
            <a:b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комплекс технологических решений, позволяющий имитировать когнитивные функции человека (включая самообучение и поиск решений без заранее заданного алгоритма) </a:t>
            </a:r>
            <a:b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800" u="none" cap="none" strike="noStrike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и получать при выполнении конкретных задач результаты, сопоставимые, как минимум, с результатами интеллектуальной деятельности человека.»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7"/>
          <p:cNvSpPr/>
          <p:nvPr/>
        </p:nvSpPr>
        <p:spPr>
          <a:xfrm>
            <a:off x="1905000" y="4456470"/>
            <a:ext cx="5905500" cy="333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25"/>
              <a:buFont typeface="Arial"/>
              <a:buNone/>
            </a:pPr>
            <a:r>
              <a:rPr b="0" i="0" lang="ru-RU" sz="1425" u="none" cap="none" strike="noStrike">
                <a:solidFill>
                  <a:srgbClr val="667174"/>
                </a:solidFill>
                <a:latin typeface="Manrope"/>
                <a:ea typeface="Manrope"/>
                <a:cs typeface="Manrope"/>
                <a:sym typeface="Manrope"/>
              </a:rPr>
              <a:t>💡Имитация функции не означает наличие сознания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7"/>
          <p:cNvSpPr txBox="1"/>
          <p:nvPr/>
        </p:nvSpPr>
        <p:spPr>
          <a:xfrm>
            <a:off x="952500" y="3591580"/>
            <a:ext cx="742950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ru-RU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Национальная стратегия развития искусственного интеллекта (ИИ) в РФ до 2030 года </a:t>
            </a:r>
            <a:br>
              <a:rPr b="0" i="0" lang="ru-RU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2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от 10 октября 2019 года №490</a:t>
            </a:r>
            <a:endParaRPr b="0" i="0" sz="12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8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Программируем </a:t>
            </a:r>
            <a:br>
              <a:rPr lang="ru-RU"/>
            </a:br>
            <a:r>
              <a:rPr lang="ru-RU"/>
              <a:t>бутербродницу</a:t>
            </a:r>
            <a:endParaRPr/>
          </a:p>
        </p:txBody>
      </p:sp>
      <p:sp>
        <p:nvSpPr>
          <p:cNvPr id="309" name="Google Shape;309;p8"/>
          <p:cNvSpPr txBox="1"/>
          <p:nvPr>
            <p:ph idx="1" type="body"/>
          </p:nvPr>
        </p:nvSpPr>
        <p:spPr>
          <a:xfrm>
            <a:off x="777473" y="3108380"/>
            <a:ext cx="4508505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lang="ru-RU" sz="1600"/>
              <a:t>Что должна сделать программа?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Manrope"/>
              <a:buNone/>
            </a:pPr>
            <a:r>
              <a:rPr b="0" lang="ru-RU" sz="1400"/>
              <a:t>Получить число N – количество бутербродов.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Manrope"/>
              <a:buNone/>
            </a:pPr>
            <a:r>
              <a:rPr b="0" lang="ru-RU" sz="1400"/>
              <a:t>Повторять цикл приготовления N раз.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Arial"/>
              <a:buChar char="•"/>
            </a:pPr>
            <a:r>
              <a:rPr b="0" lang="ru-RU" sz="1400"/>
              <a:t>Взять один кусок хлеба.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Arial"/>
              <a:buChar char="•"/>
            </a:pPr>
            <a:r>
              <a:rPr b="0" lang="ru-RU" sz="1400"/>
              <a:t>Намазать его маслом.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Arial"/>
              <a:buChar char="•"/>
            </a:pPr>
            <a:r>
              <a:rPr b="0" lang="ru-RU" sz="1400"/>
              <a:t>Получить выбор продукта (сыр или колбаса).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Arial"/>
              <a:buChar char="•"/>
            </a:pPr>
            <a:r>
              <a:rPr b="0" lang="ru-RU" sz="1400"/>
              <a:t>Добавить выбранный продукт (сыр или колбаса).</a:t>
            </a:r>
            <a:endParaRPr/>
          </a:p>
          <a:p>
            <a:pPr indent="-187325" lvl="0" marL="18732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Arial"/>
              <a:buChar char="•"/>
            </a:pPr>
            <a:r>
              <a:rPr b="0" lang="ru-RU" sz="1400"/>
              <a:t>Бутерброд готов.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Manrope"/>
              <a:buNone/>
            </a:pPr>
            <a:r>
              <a:rPr b="0" lang="ru-RU" sz="1400"/>
              <a:t>Сообщить:</a:t>
            </a:r>
            <a:r>
              <a:rPr b="0" lang="ru-RU" sz="1400"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 «Заказ выполнен» и завершить работу.</a:t>
            </a:r>
            <a:endParaRPr/>
          </a:p>
        </p:txBody>
      </p:sp>
      <p:sp>
        <p:nvSpPr>
          <p:cNvPr id="310" name="Google Shape;310;p8"/>
          <p:cNvSpPr/>
          <p:nvPr/>
        </p:nvSpPr>
        <p:spPr>
          <a:xfrm>
            <a:off x="5343525" y="439276"/>
            <a:ext cx="1911349" cy="609600"/>
          </a:xfrm>
          <a:prstGeom prst="roundRect">
            <a:avLst>
              <a:gd fmla="val 50000" name="adj"/>
            </a:avLst>
          </a:prstGeom>
          <a:solidFill>
            <a:srgbClr val="EAF4D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Начало/конец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8"/>
          <p:cNvSpPr/>
          <p:nvPr/>
        </p:nvSpPr>
        <p:spPr>
          <a:xfrm>
            <a:off x="5343525" y="1313536"/>
            <a:ext cx="1911350" cy="609600"/>
          </a:xfrm>
          <a:prstGeom prst="roundRect">
            <a:avLst>
              <a:gd fmla="val 0" name="adj"/>
            </a:avLst>
          </a:prstGeom>
          <a:solidFill>
            <a:srgbClr val="B8D9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Действие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8"/>
          <p:cNvSpPr/>
          <p:nvPr/>
        </p:nvSpPr>
        <p:spPr>
          <a:xfrm>
            <a:off x="5365748" y="2034707"/>
            <a:ext cx="1911350" cy="635000"/>
          </a:xfrm>
          <a:prstGeom prst="diamond">
            <a:avLst/>
          </a:prstGeom>
          <a:solidFill>
            <a:srgbClr val="F2D6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111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Условие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8"/>
          <p:cNvSpPr/>
          <p:nvPr/>
        </p:nvSpPr>
        <p:spPr>
          <a:xfrm>
            <a:off x="5285979" y="4047656"/>
            <a:ext cx="2070494" cy="609600"/>
          </a:xfrm>
          <a:prstGeom prst="flowChartInputOutput">
            <a:avLst/>
          </a:prstGeom>
          <a:solidFill>
            <a:srgbClr val="FFE19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Ввод/вывод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8"/>
          <p:cNvSpPr/>
          <p:nvPr/>
        </p:nvSpPr>
        <p:spPr>
          <a:xfrm>
            <a:off x="5461007" y="2982731"/>
            <a:ext cx="1701791" cy="551513"/>
          </a:xfrm>
          <a:prstGeom prst="flowChartPreparation">
            <a:avLst/>
          </a:prstGeom>
          <a:solidFill>
            <a:srgbClr val="FFC3A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Цикл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15" name="Google Shape;315;p8"/>
          <p:cNvCxnSpPr>
            <a:stCxn id="312" idx="1"/>
          </p:cNvCxnSpPr>
          <p:nvPr/>
        </p:nvCxnSpPr>
        <p:spPr>
          <a:xfrm>
            <a:off x="5365748" y="2352207"/>
            <a:ext cx="0" cy="440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16" name="Google Shape;316;p8"/>
          <p:cNvCxnSpPr/>
          <p:nvPr/>
        </p:nvCxnSpPr>
        <p:spPr>
          <a:xfrm>
            <a:off x="7277098" y="2352207"/>
            <a:ext cx="0" cy="440024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17" name="Google Shape;317;p8"/>
          <p:cNvCxnSpPr>
            <a:stCxn id="314" idx="3"/>
          </p:cNvCxnSpPr>
          <p:nvPr/>
        </p:nvCxnSpPr>
        <p:spPr>
          <a:xfrm flipH="1">
            <a:off x="6299098" y="3258488"/>
            <a:ext cx="863700" cy="513300"/>
          </a:xfrm>
          <a:prstGeom prst="bentConnector3">
            <a:avLst>
              <a:gd fmla="val -23527" name="adj1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18" name="Google Shape;318;p8"/>
          <p:cNvCxnSpPr>
            <a:endCxn id="314" idx="1"/>
          </p:cNvCxnSpPr>
          <p:nvPr/>
        </p:nvCxnSpPr>
        <p:spPr>
          <a:xfrm rot="10800000">
            <a:off x="5461007" y="3258488"/>
            <a:ext cx="838200" cy="513300"/>
          </a:xfrm>
          <a:prstGeom prst="bentConnector3">
            <a:avLst>
              <a:gd fmla="val 121212" name="adj1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19" name="Google Shape;319;p8"/>
          <p:cNvSpPr txBox="1"/>
          <p:nvPr/>
        </p:nvSpPr>
        <p:spPr>
          <a:xfrm>
            <a:off x="7315200" y="347186"/>
            <a:ext cx="175260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Старт и завершение алгоритма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8"/>
          <p:cNvSpPr txBox="1"/>
          <p:nvPr/>
        </p:nvSpPr>
        <p:spPr>
          <a:xfrm>
            <a:off x="7315200" y="1346814"/>
            <a:ext cx="17526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Команда, которую выполняет машина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8"/>
          <p:cNvSpPr txBox="1"/>
          <p:nvPr/>
        </p:nvSpPr>
        <p:spPr>
          <a:xfrm>
            <a:off x="7356472" y="2098207"/>
            <a:ext cx="17526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Проверка условия. Имеет два выхода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8"/>
          <p:cNvSpPr txBox="1"/>
          <p:nvPr/>
        </p:nvSpPr>
        <p:spPr>
          <a:xfrm>
            <a:off x="5072065" y="2797396"/>
            <a:ext cx="58736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8"/>
          <p:cNvSpPr txBox="1"/>
          <p:nvPr/>
        </p:nvSpPr>
        <p:spPr>
          <a:xfrm>
            <a:off x="6983417" y="2756567"/>
            <a:ext cx="587361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4" name="Google Shape;324;p8"/>
          <p:cNvSpPr txBox="1"/>
          <p:nvPr/>
        </p:nvSpPr>
        <p:spPr>
          <a:xfrm>
            <a:off x="7369969" y="3064344"/>
            <a:ext cx="175260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Повторение действий (N раз)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Google Shape;325;p8"/>
          <p:cNvSpPr txBox="1"/>
          <p:nvPr/>
        </p:nvSpPr>
        <p:spPr>
          <a:xfrm>
            <a:off x="7369969" y="3983124"/>
            <a:ext cx="1752600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Получение данных или сообщение результата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6" name="Google Shape;326;p8"/>
          <p:cNvPicPr preferRelativeResize="0"/>
          <p:nvPr/>
        </p:nvPicPr>
        <p:blipFill rotWithShape="1">
          <a:blip r:embed="rId3">
            <a:alphaModFix/>
          </a:blip>
          <a:srcRect b="9453" l="3087" r="49670" t="15407"/>
          <a:stretch/>
        </p:blipFill>
        <p:spPr>
          <a:xfrm>
            <a:off x="3330336" y="1303624"/>
            <a:ext cx="1621784" cy="1719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5329" y="1208558"/>
            <a:ext cx="1855786" cy="1855786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8"/>
          <p:cNvSpPr txBox="1"/>
          <p:nvPr/>
        </p:nvSpPr>
        <p:spPr>
          <a:xfrm>
            <a:off x="2600110" y="1844063"/>
            <a:ext cx="6387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ru-RU" sz="3200" u="none" cap="none" strike="noStrike">
                <a:solidFill>
                  <a:srgbClr val="8CCB2D"/>
                </a:solidFill>
                <a:latin typeface="Manrope"/>
                <a:ea typeface="Manrope"/>
                <a:cs typeface="Manrope"/>
                <a:sym typeface="Manrope"/>
              </a:rPr>
              <a:t>→</a:t>
            </a:r>
            <a:endParaRPr b="0" i="0" sz="32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9"/>
          <p:cNvSpPr txBox="1"/>
          <p:nvPr>
            <p:ph type="title"/>
          </p:nvPr>
        </p:nvSpPr>
        <p:spPr>
          <a:xfrm>
            <a:off x="944025" y="514988"/>
            <a:ext cx="79059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Проверка решения</a:t>
            </a:r>
            <a:endParaRPr/>
          </a:p>
        </p:txBody>
      </p:sp>
      <p:sp>
        <p:nvSpPr>
          <p:cNvPr id="335" name="Google Shape;335;p9"/>
          <p:cNvSpPr txBox="1"/>
          <p:nvPr>
            <p:ph idx="1" type="body"/>
          </p:nvPr>
        </p:nvSpPr>
        <p:spPr>
          <a:xfrm>
            <a:off x="771621" y="1652903"/>
            <a:ext cx="3655500" cy="29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42B2D"/>
              </a:buClr>
              <a:buSzPts val="1600"/>
              <a:buFont typeface="Manrope"/>
              <a:buNone/>
            </a:pPr>
            <a:r>
              <a:rPr b="1" lang="ru-RU" sz="1600">
                <a:solidFill>
                  <a:srgbClr val="242B2D"/>
                </a:solidFill>
              </a:rPr>
              <a:t>Обычная программа выполняет заранее записанный алгоритм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42B2D"/>
              </a:buClr>
              <a:buSzPts val="1600"/>
              <a:buFont typeface="Manrope"/>
              <a:buNone/>
            </a:pPr>
            <a:r>
              <a:rPr b="1" lang="ru-RU" sz="1600">
                <a:solidFill>
                  <a:srgbClr val="242B2D"/>
                </a:solidFill>
              </a:rPr>
              <a:t>💡Точное выполнение команд – </a:t>
            </a:r>
            <a:br>
              <a:rPr b="1" lang="ru-RU" sz="1600">
                <a:solidFill>
                  <a:srgbClr val="242B2D"/>
                </a:solidFill>
              </a:rPr>
            </a:br>
            <a:r>
              <a:rPr b="1" lang="ru-RU" sz="1600">
                <a:solidFill>
                  <a:srgbClr val="242B2D"/>
                </a:solidFill>
              </a:rPr>
              <a:t>еще не интеллект</a:t>
            </a:r>
            <a:endParaRPr/>
          </a:p>
        </p:txBody>
      </p:sp>
      <p:sp>
        <p:nvSpPr>
          <p:cNvPr id="336" name="Google Shape;336;p9"/>
          <p:cNvSpPr/>
          <p:nvPr/>
        </p:nvSpPr>
        <p:spPr>
          <a:xfrm>
            <a:off x="5820194" y="57203"/>
            <a:ext cx="1911300" cy="342000"/>
          </a:xfrm>
          <a:prstGeom prst="roundRect">
            <a:avLst>
              <a:gd fmla="val 50000" name="adj"/>
            </a:avLst>
          </a:prstGeom>
          <a:solidFill>
            <a:srgbClr val="EAF4DA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Начало/конец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9"/>
          <p:cNvSpPr/>
          <p:nvPr/>
        </p:nvSpPr>
        <p:spPr>
          <a:xfrm>
            <a:off x="5509048" y="1587732"/>
            <a:ext cx="2533500" cy="368700"/>
          </a:xfrm>
          <a:prstGeom prst="roundRect">
            <a:avLst>
              <a:gd fmla="val 0" name="adj"/>
            </a:avLst>
          </a:prstGeom>
          <a:solidFill>
            <a:srgbClr val="B8D9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Взять один кусок хлеба</a:t>
            </a:r>
            <a:endParaRPr b="0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8" name="Google Shape;338;p9"/>
          <p:cNvSpPr/>
          <p:nvPr/>
        </p:nvSpPr>
        <p:spPr>
          <a:xfrm>
            <a:off x="5816300" y="3053646"/>
            <a:ext cx="1911300" cy="368700"/>
          </a:xfrm>
          <a:prstGeom prst="diamond">
            <a:avLst/>
          </a:prstGeom>
          <a:solidFill>
            <a:srgbClr val="F2D6E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1111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Сыр?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9"/>
          <p:cNvSpPr/>
          <p:nvPr/>
        </p:nvSpPr>
        <p:spPr>
          <a:xfrm>
            <a:off x="5140733" y="520632"/>
            <a:ext cx="3270273" cy="501745"/>
          </a:xfrm>
          <a:prstGeom prst="flowChartInputOutput">
            <a:avLst/>
          </a:prstGeom>
          <a:solidFill>
            <a:srgbClr val="FFE19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Ввод N – количество бутербродов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9"/>
          <p:cNvSpPr/>
          <p:nvPr/>
        </p:nvSpPr>
        <p:spPr>
          <a:xfrm>
            <a:off x="5140733" y="1146444"/>
            <a:ext cx="3270273" cy="307777"/>
          </a:xfrm>
          <a:prstGeom prst="flowChartPreparation">
            <a:avLst/>
          </a:prstGeom>
          <a:solidFill>
            <a:srgbClr val="FFC3AB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Повтор N раз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1" name="Google Shape;341;p9"/>
          <p:cNvCxnSpPr>
            <a:stCxn id="338" idx="1"/>
            <a:endCxn id="342" idx="0"/>
          </p:cNvCxnSpPr>
          <p:nvPr/>
        </p:nvCxnSpPr>
        <p:spPr>
          <a:xfrm flipH="1">
            <a:off x="5678000" y="3237996"/>
            <a:ext cx="138300" cy="360600"/>
          </a:xfrm>
          <a:prstGeom prst="bentConnector2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3" name="Google Shape;343;p9"/>
          <p:cNvCxnSpPr>
            <a:stCxn id="340" idx="3"/>
            <a:endCxn id="344" idx="0"/>
          </p:cNvCxnSpPr>
          <p:nvPr/>
        </p:nvCxnSpPr>
        <p:spPr>
          <a:xfrm flipH="1">
            <a:off x="6771806" y="1300333"/>
            <a:ext cx="1639200" cy="2900700"/>
          </a:xfrm>
          <a:prstGeom prst="bentConnector4">
            <a:avLst>
              <a:gd fmla="val -34406" name="adj1"/>
              <a:gd fmla="val 94946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45" name="Google Shape;345;p9"/>
          <p:cNvCxnSpPr>
            <a:stCxn id="344" idx="0"/>
            <a:endCxn id="340" idx="1"/>
          </p:cNvCxnSpPr>
          <p:nvPr/>
        </p:nvCxnSpPr>
        <p:spPr>
          <a:xfrm flipH="1" rot="5400000">
            <a:off x="4506006" y="1935115"/>
            <a:ext cx="2900700" cy="1631100"/>
          </a:xfrm>
          <a:prstGeom prst="bentConnector4">
            <a:avLst>
              <a:gd fmla="val 5053" name="adj1"/>
              <a:gd fmla="val 135047" name="adj2"/>
            </a:avLst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6" name="Google Shape;346;p9"/>
          <p:cNvSpPr/>
          <p:nvPr/>
        </p:nvSpPr>
        <p:spPr>
          <a:xfrm>
            <a:off x="5505156" y="2095702"/>
            <a:ext cx="2533500" cy="368700"/>
          </a:xfrm>
          <a:prstGeom prst="roundRect">
            <a:avLst>
              <a:gd fmla="val 0" name="adj"/>
            </a:avLst>
          </a:prstGeom>
          <a:solidFill>
            <a:srgbClr val="B8D9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Намазать его маслом</a:t>
            </a:r>
            <a:endParaRPr b="0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47" name="Google Shape;347;p9"/>
          <p:cNvSpPr/>
          <p:nvPr/>
        </p:nvSpPr>
        <p:spPr>
          <a:xfrm>
            <a:off x="5188521" y="2618278"/>
            <a:ext cx="3166908" cy="307777"/>
          </a:xfrm>
          <a:prstGeom prst="flowChartInputOutput">
            <a:avLst/>
          </a:prstGeom>
          <a:solidFill>
            <a:srgbClr val="FFE19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Ввод начинки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9"/>
          <p:cNvSpPr txBox="1"/>
          <p:nvPr/>
        </p:nvSpPr>
        <p:spPr>
          <a:xfrm>
            <a:off x="5192842" y="3268479"/>
            <a:ext cx="414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Да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9"/>
          <p:cNvSpPr txBox="1"/>
          <p:nvPr/>
        </p:nvSpPr>
        <p:spPr>
          <a:xfrm>
            <a:off x="8002686" y="3306039"/>
            <a:ext cx="494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Нет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0" name="Google Shape;350;p9"/>
          <p:cNvCxnSpPr>
            <a:stCxn id="338" idx="3"/>
            <a:endCxn id="351" idx="0"/>
          </p:cNvCxnSpPr>
          <p:nvPr/>
        </p:nvCxnSpPr>
        <p:spPr>
          <a:xfrm>
            <a:off x="7727600" y="3237996"/>
            <a:ext cx="243600" cy="360600"/>
          </a:xfrm>
          <a:prstGeom prst="bentConnector2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2" name="Google Shape;342;p9"/>
          <p:cNvSpPr/>
          <p:nvPr/>
        </p:nvSpPr>
        <p:spPr>
          <a:xfrm>
            <a:off x="4799252" y="3598589"/>
            <a:ext cx="1757400" cy="368700"/>
          </a:xfrm>
          <a:prstGeom prst="roundRect">
            <a:avLst>
              <a:gd fmla="val 0" name="adj"/>
            </a:avLst>
          </a:prstGeom>
          <a:solidFill>
            <a:srgbClr val="B8D9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Добавить сыр</a:t>
            </a:r>
            <a:endParaRPr b="0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1" name="Google Shape;351;p9"/>
          <p:cNvSpPr/>
          <p:nvPr/>
        </p:nvSpPr>
        <p:spPr>
          <a:xfrm>
            <a:off x="7092404" y="3598589"/>
            <a:ext cx="1757400" cy="368700"/>
          </a:xfrm>
          <a:prstGeom prst="roundRect">
            <a:avLst>
              <a:gd fmla="val 0" name="adj"/>
            </a:avLst>
          </a:prstGeom>
          <a:solidFill>
            <a:srgbClr val="B8D9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Добавить колбасу</a:t>
            </a:r>
            <a:endParaRPr b="0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44" name="Google Shape;344;p9"/>
          <p:cNvSpPr/>
          <p:nvPr/>
        </p:nvSpPr>
        <p:spPr>
          <a:xfrm>
            <a:off x="5505156" y="4201015"/>
            <a:ext cx="2533500" cy="368700"/>
          </a:xfrm>
          <a:prstGeom prst="roundRect">
            <a:avLst>
              <a:gd fmla="val 0" name="adj"/>
            </a:avLst>
          </a:prstGeom>
          <a:solidFill>
            <a:srgbClr val="B8D9E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Бутерброд готов</a:t>
            </a:r>
            <a:endParaRPr b="0" i="0" sz="14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2" name="Google Shape;352;p9"/>
          <p:cNvSpPr/>
          <p:nvPr/>
        </p:nvSpPr>
        <p:spPr>
          <a:xfrm>
            <a:off x="4785286" y="4717608"/>
            <a:ext cx="3963740" cy="368688"/>
          </a:xfrm>
          <a:prstGeom prst="flowChartInputOutput">
            <a:avLst/>
          </a:prstGeom>
          <a:solidFill>
            <a:srgbClr val="FFE19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Вывод: «Заказ выполнен»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53" name="Google Shape;353;p9"/>
          <p:cNvCxnSpPr>
            <a:stCxn id="336" idx="2"/>
            <a:endCxn id="339" idx="1"/>
          </p:cNvCxnSpPr>
          <p:nvPr/>
        </p:nvCxnSpPr>
        <p:spPr>
          <a:xfrm>
            <a:off x="6775844" y="399203"/>
            <a:ext cx="0" cy="121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4" name="Google Shape;354;p9"/>
          <p:cNvCxnSpPr>
            <a:stCxn id="339" idx="4"/>
            <a:endCxn id="340" idx="0"/>
          </p:cNvCxnSpPr>
          <p:nvPr/>
        </p:nvCxnSpPr>
        <p:spPr>
          <a:xfrm>
            <a:off x="6775870" y="1022377"/>
            <a:ext cx="0" cy="1242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5" name="Google Shape;355;p9"/>
          <p:cNvCxnSpPr>
            <a:stCxn id="340" idx="2"/>
            <a:endCxn id="337" idx="0"/>
          </p:cNvCxnSpPr>
          <p:nvPr/>
        </p:nvCxnSpPr>
        <p:spPr>
          <a:xfrm>
            <a:off x="6775870" y="1454221"/>
            <a:ext cx="0" cy="133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6" name="Google Shape;356;p9"/>
          <p:cNvCxnSpPr>
            <a:stCxn id="337" idx="2"/>
            <a:endCxn id="346" idx="0"/>
          </p:cNvCxnSpPr>
          <p:nvPr/>
        </p:nvCxnSpPr>
        <p:spPr>
          <a:xfrm flipH="1">
            <a:off x="6771898" y="1956432"/>
            <a:ext cx="3900" cy="1392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7" name="Google Shape;357;p9"/>
          <p:cNvCxnSpPr>
            <a:stCxn id="346" idx="2"/>
            <a:endCxn id="347" idx="1"/>
          </p:cNvCxnSpPr>
          <p:nvPr/>
        </p:nvCxnSpPr>
        <p:spPr>
          <a:xfrm>
            <a:off x="6771906" y="2464402"/>
            <a:ext cx="0" cy="1539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8" name="Google Shape;358;p9"/>
          <p:cNvCxnSpPr>
            <a:stCxn id="347" idx="4"/>
            <a:endCxn id="338" idx="0"/>
          </p:cNvCxnSpPr>
          <p:nvPr/>
        </p:nvCxnSpPr>
        <p:spPr>
          <a:xfrm>
            <a:off x="6771975" y="2926055"/>
            <a:ext cx="0" cy="12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9" name="Google Shape;359;p9"/>
          <p:cNvCxnSpPr>
            <a:stCxn id="344" idx="2"/>
            <a:endCxn id="352" idx="1"/>
          </p:cNvCxnSpPr>
          <p:nvPr/>
        </p:nvCxnSpPr>
        <p:spPr>
          <a:xfrm flipH="1">
            <a:off x="6767106" y="4569715"/>
            <a:ext cx="4800" cy="1479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60" name="Google Shape;360;p9"/>
          <p:cNvSpPr/>
          <p:nvPr/>
        </p:nvSpPr>
        <p:spPr>
          <a:xfrm>
            <a:off x="705480" y="3040142"/>
            <a:ext cx="3787800" cy="1485600"/>
          </a:xfrm>
          <a:prstGeom prst="roundRect">
            <a:avLst>
              <a:gd fmla="val 5455" name="adj"/>
            </a:avLst>
          </a:prstGeom>
          <a:solidFill>
            <a:srgbClr val="EAF4DA"/>
          </a:solidFill>
          <a:ln cap="flat" cmpd="sng" w="9525">
            <a:solidFill>
              <a:srgbClr val="8CCB2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rgbClr val="667174"/>
                </a:solidFill>
                <a:latin typeface="Manrope"/>
                <a:ea typeface="Manrope"/>
                <a:cs typeface="Manrope"/>
                <a:sym typeface="Manrope"/>
              </a:rPr>
              <a:t>ИИ тоже работает по алгоритмам, </a:t>
            </a:r>
            <a:br>
              <a:rPr b="0" i="0" lang="ru-RU" sz="1600" u="none" cap="none" strike="noStrike">
                <a:solidFill>
                  <a:srgbClr val="667174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0" i="0" lang="ru-RU" sz="1600" u="none" cap="none" strike="noStrike">
                <a:solidFill>
                  <a:srgbClr val="667174"/>
                </a:solidFill>
                <a:latin typeface="Manrope"/>
                <a:ea typeface="Manrope"/>
                <a:cs typeface="Manrope"/>
                <a:sym typeface="Manrope"/>
              </a:rPr>
              <a:t>но может имитировать отдельные интеллектуальные функции: распознавать, анализировать, прогнозировать или создавать.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k">
  <a:themeElements>
    <a:clrScheme name="Sk">
      <a:dk1>
        <a:srgbClr val="0A0C07"/>
      </a:dk1>
      <a:lt1>
        <a:srgbClr val="F9FAFA"/>
      </a:lt1>
      <a:dk2>
        <a:srgbClr val="404C4F"/>
      </a:dk2>
      <a:lt2>
        <a:srgbClr val="FFFFFF"/>
      </a:lt2>
      <a:accent1>
        <a:srgbClr val="82BC25"/>
      </a:accent1>
      <a:accent2>
        <a:srgbClr val="B1EC52"/>
      </a:accent2>
      <a:accent3>
        <a:srgbClr val="404C4F"/>
      </a:accent3>
      <a:accent4>
        <a:srgbClr val="0A0C07"/>
      </a:accent4>
      <a:accent5>
        <a:srgbClr val="F9FAFA"/>
      </a:accent5>
      <a:accent6>
        <a:srgbClr val="70A81F"/>
      </a:accent6>
      <a:hlink>
        <a:srgbClr val="82BC25"/>
      </a:hlink>
      <a:folHlink>
        <a:srgbClr val="404C4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k">
  <a:themeElements>
    <a:clrScheme name="Sk">
      <a:dk1>
        <a:srgbClr val="0A0C07"/>
      </a:dk1>
      <a:lt1>
        <a:srgbClr val="F9FAFA"/>
      </a:lt1>
      <a:dk2>
        <a:srgbClr val="404C4F"/>
      </a:dk2>
      <a:lt2>
        <a:srgbClr val="FFFFFF"/>
      </a:lt2>
      <a:accent1>
        <a:srgbClr val="82BC25"/>
      </a:accent1>
      <a:accent2>
        <a:srgbClr val="B1EC52"/>
      </a:accent2>
      <a:accent3>
        <a:srgbClr val="404C4F"/>
      </a:accent3>
      <a:accent4>
        <a:srgbClr val="0A0C07"/>
      </a:accent4>
      <a:accent5>
        <a:srgbClr val="F9FAFA"/>
      </a:accent5>
      <a:accent6>
        <a:srgbClr val="70A81F"/>
      </a:accent6>
      <a:hlink>
        <a:srgbClr val="82BC25"/>
      </a:hlink>
      <a:folHlink>
        <a:srgbClr val="404C4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2026-08-30T16:41:11Z</dcterms:created>
  <dc:creator>Walnut Exporter</dc:creator>
</cp:coreProperties>
</file>