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</p:sldIdLst>
  <p:sldSz cy="5143500" cx="9144000"/>
  <p:notesSz cx="5143500" cy="9144000"/>
  <p:embeddedFontLst>
    <p:embeddedFont>
      <p:font typeface="Manrope"/>
      <p:regular r:id="rId22"/>
      <p:bold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4" roundtripDataSignature="AMtx7miSOj9xKZPEbZ5wGUzBTBZ0s9vVk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font" Target="fonts/Manrope-regular.fntdata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24" Type="http://customschemas.google.com/relationships/presentationmetadata" Target="metadata"/><Relationship Id="rId12" Type="http://schemas.openxmlformats.org/officeDocument/2006/relationships/slide" Target="slides/slide8.xml"/><Relationship Id="rId23" Type="http://schemas.openxmlformats.org/officeDocument/2006/relationships/font" Target="fonts/Manrope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1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08" name="Google Shape;208;p1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1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0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95" name="Google Shape;295;p10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1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02" name="Google Shape;302;p11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10" name="Google Shape;310;p1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7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19" name="Google Shape;319;p1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1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14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34" name="Google Shape;334;p14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1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0" name="Google Shape;340;p1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4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1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346" name="Google Shape;346;p1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5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Google Shape;356;p17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7" name="Google Shape;357;p17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8" name="Google Shape;358;p17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2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5" name="Google Shape;225;p2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34" name="Google Shape;234;p3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" name="Google Shape;235;p3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:notes"/>
          <p:cNvSpPr/>
          <p:nvPr>
            <p:ph idx="2" type="sldImg"/>
          </p:nvPr>
        </p:nvSpPr>
        <p:spPr>
          <a:xfrm>
            <a:off x="0" y="0"/>
            <a:ext cx="3000000" cy="3000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244" name="Google Shape;244;p4:notes"/>
          <p:cNvSpPr txBox="1"/>
          <p:nvPr>
            <p:ph idx="1" type="body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2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5" name="Google Shape;245;p4:notes"/>
          <p:cNvSpPr txBox="1"/>
          <p:nvPr>
            <p:ph idx="12" type="sldNum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0" i="0" lang="ru-RU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5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53" name="Google Shape;253;p5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6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62" name="Google Shape;262;p6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7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3" name="Google Shape;273;p7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8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79" name="Google Shape;279;p8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9:notes"/>
          <p:cNvSpPr txBox="1"/>
          <p:nvPr>
            <p:ph idx="1" type="body"/>
          </p:nvPr>
        </p:nvSpPr>
        <p:spPr>
          <a:xfrm>
            <a:off x="514350" y="4343400"/>
            <a:ext cx="41148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87" name="Google Shape;287;p9:notes"/>
          <p:cNvSpPr/>
          <p:nvPr>
            <p:ph idx="2" type="sldImg"/>
          </p:nvPr>
        </p:nvSpPr>
        <p:spPr>
          <a:xfrm>
            <a:off x="857400" y="685800"/>
            <a:ext cx="342915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итульный слайд" showMasterSp="0" type="title">
  <p:cSld name="TITLE">
    <p:bg>
      <p:bgPr>
        <a:solidFill>
          <a:srgbClr val="F9FAFA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" name="Google Shape;10;p19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9"/>
          <p:cNvSpPr/>
          <p:nvPr/>
        </p:nvSpPr>
        <p:spPr>
          <a:xfrm>
            <a:off x="952500" y="1624013"/>
            <a:ext cx="3119438" cy="1895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2" name="Google Shape;12;p19"/>
          <p:cNvSpPr/>
          <p:nvPr/>
        </p:nvSpPr>
        <p:spPr>
          <a:xfrm>
            <a:off x="952500" y="1624013"/>
            <a:ext cx="642938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82BC2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" name="Google Shape;13;p19"/>
          <p:cNvSpPr txBox="1"/>
          <p:nvPr>
            <p:ph idx="1" type="body"/>
          </p:nvPr>
        </p:nvSpPr>
        <p:spPr>
          <a:xfrm>
            <a:off x="1047750" y="1671638"/>
            <a:ext cx="452438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19"/>
          <p:cNvSpPr/>
          <p:nvPr/>
        </p:nvSpPr>
        <p:spPr>
          <a:xfrm>
            <a:off x="952500" y="2119313"/>
            <a:ext cx="3119438" cy="1400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" name="Google Shape;15;p19"/>
          <p:cNvSpPr txBox="1"/>
          <p:nvPr>
            <p:ph type="title"/>
          </p:nvPr>
        </p:nvSpPr>
        <p:spPr>
          <a:xfrm>
            <a:off x="952500" y="2119313"/>
            <a:ext cx="3119438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9"/>
          <p:cNvSpPr txBox="1"/>
          <p:nvPr>
            <p:ph idx="2" type="body"/>
          </p:nvPr>
        </p:nvSpPr>
        <p:spPr>
          <a:xfrm>
            <a:off x="952500" y="3290888"/>
            <a:ext cx="3119438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19"/>
          <p:cNvSpPr/>
          <p:nvPr>
            <p:ph idx="3" type="pic"/>
          </p:nvPr>
        </p:nvSpPr>
        <p:spPr>
          <a:xfrm>
            <a:off x="4381500" y="0"/>
            <a:ext cx="4762500" cy="4762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инструкция и изображение" showMasterSp="0">
  <p:cSld name="Тёмный — инструкция и изображение">
    <p:bg>
      <p:bgPr>
        <a:solidFill>
          <a:srgbClr val="404C4F"/>
        </a:solid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8" name="Google Shape;128;p28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8"/>
          <p:cNvSpPr/>
          <p:nvPr/>
        </p:nvSpPr>
        <p:spPr>
          <a:xfrm>
            <a:off x="952500" y="1000125"/>
            <a:ext cx="3524250" cy="3143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0" name="Google Shape;130;p28"/>
          <p:cNvSpPr/>
          <p:nvPr/>
        </p:nvSpPr>
        <p:spPr>
          <a:xfrm>
            <a:off x="952500" y="1000125"/>
            <a:ext cx="733425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B1EC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1" name="Google Shape;131;p28"/>
          <p:cNvSpPr txBox="1"/>
          <p:nvPr>
            <p:ph idx="1" type="body"/>
          </p:nvPr>
        </p:nvSpPr>
        <p:spPr>
          <a:xfrm>
            <a:off x="1047750" y="1047750"/>
            <a:ext cx="542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1EC52"/>
              </a:buClr>
              <a:buSzPts val="855"/>
              <a:buFont typeface="Manrope"/>
              <a:buNone/>
              <a:defRPr b="1" sz="85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8"/>
          <p:cNvSpPr/>
          <p:nvPr/>
        </p:nvSpPr>
        <p:spPr>
          <a:xfrm>
            <a:off x="952500" y="1495425"/>
            <a:ext cx="3524250" cy="2647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3" name="Google Shape;133;p28"/>
          <p:cNvSpPr txBox="1"/>
          <p:nvPr>
            <p:ph type="title"/>
          </p:nvPr>
        </p:nvSpPr>
        <p:spPr>
          <a:xfrm>
            <a:off x="952500" y="1495425"/>
            <a:ext cx="3119438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8"/>
          <p:cNvSpPr/>
          <p:nvPr/>
        </p:nvSpPr>
        <p:spPr>
          <a:xfrm>
            <a:off x="952500" y="2667000"/>
            <a:ext cx="3524250" cy="14763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5" name="Google Shape;135;p28"/>
          <p:cNvSpPr txBox="1"/>
          <p:nvPr>
            <p:ph idx="2" type="body"/>
          </p:nvPr>
        </p:nvSpPr>
        <p:spPr>
          <a:xfrm>
            <a:off x="952500" y="2667000"/>
            <a:ext cx="3300413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6" name="Google Shape;136;p28"/>
          <p:cNvSpPr/>
          <p:nvPr/>
        </p:nvSpPr>
        <p:spPr>
          <a:xfrm>
            <a:off x="952500" y="3062288"/>
            <a:ext cx="35242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37" name="Google Shape;137;p28"/>
          <p:cNvSpPr/>
          <p:nvPr/>
        </p:nvSpPr>
        <p:spPr>
          <a:xfrm>
            <a:off x="952500" y="3062288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138" name="Google Shape;138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138488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8"/>
          <p:cNvSpPr txBox="1"/>
          <p:nvPr>
            <p:ph idx="3" type="body"/>
          </p:nvPr>
        </p:nvSpPr>
        <p:spPr>
          <a:xfrm>
            <a:off x="1119188" y="3062288"/>
            <a:ext cx="31908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0" name="Google Shape;140;p28"/>
          <p:cNvSpPr/>
          <p:nvPr/>
        </p:nvSpPr>
        <p:spPr>
          <a:xfrm>
            <a:off x="952500" y="3686175"/>
            <a:ext cx="352425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41" name="Google Shape;141;p28"/>
          <p:cNvSpPr/>
          <p:nvPr/>
        </p:nvSpPr>
        <p:spPr>
          <a:xfrm>
            <a:off x="952500" y="3686175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142" name="Google Shape;14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762375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8"/>
          <p:cNvSpPr txBox="1"/>
          <p:nvPr>
            <p:ph idx="4" type="body"/>
          </p:nvPr>
        </p:nvSpPr>
        <p:spPr>
          <a:xfrm>
            <a:off x="1119188" y="3686175"/>
            <a:ext cx="3190875" cy="45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4" name="Google Shape;144;p28"/>
          <p:cNvSpPr/>
          <p:nvPr>
            <p:ph idx="5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ромпт и ответ ИИ (вертикально)" showMasterSp="0">
  <p:cSld name="Промпт и ответ ИИ (вертикально)">
    <p:bg>
      <p:bgPr>
        <a:solidFill>
          <a:srgbClr val="F9FAFA"/>
        </a:solidFill>
      </p:bgPr>
    </p:bg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6" name="Google Shape;146;p29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9"/>
          <p:cNvSpPr txBox="1"/>
          <p:nvPr>
            <p:ph type="title"/>
          </p:nvPr>
        </p:nvSpPr>
        <p:spPr>
          <a:xfrm>
            <a:off x="952500" y="571500"/>
            <a:ext cx="56578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8" name="Google Shape;148;p29"/>
          <p:cNvSpPr/>
          <p:nvPr>
            <p:ph idx="2" type="pic"/>
          </p:nvPr>
        </p:nvSpPr>
        <p:spPr>
          <a:xfrm>
            <a:off x="4857750" y="1333500"/>
            <a:ext cx="3429000" cy="3429000"/>
          </a:xfrm>
          <a:prstGeom prst="rect">
            <a:avLst/>
          </a:prstGeom>
          <a:noFill/>
          <a:ln>
            <a:noFill/>
          </a:ln>
        </p:spPr>
      </p:sp>
      <p:sp>
        <p:nvSpPr>
          <p:cNvPr id="149" name="Google Shape;149;p29"/>
          <p:cNvSpPr/>
          <p:nvPr/>
        </p:nvSpPr>
        <p:spPr>
          <a:xfrm>
            <a:off x="885825" y="1423988"/>
            <a:ext cx="3776662" cy="6524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0" name="Google Shape;150;p29"/>
          <p:cNvSpPr/>
          <p:nvPr/>
        </p:nvSpPr>
        <p:spPr>
          <a:xfrm>
            <a:off x="885825" y="1423988"/>
            <a:ext cx="3776662" cy="481012"/>
          </a:xfrm>
          <a:prstGeom prst="rect">
            <a:avLst/>
          </a:prstGeom>
          <a:solidFill>
            <a:srgbClr val="82BC25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1" name="Google Shape;151;p29"/>
          <p:cNvSpPr txBox="1"/>
          <p:nvPr>
            <p:ph idx="1" type="body"/>
          </p:nvPr>
        </p:nvSpPr>
        <p:spPr>
          <a:xfrm>
            <a:off x="1028700" y="1566863"/>
            <a:ext cx="3490913" cy="195263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preencoded.png" id="152" name="Google Shape;15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1038" y="1905000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9"/>
          <p:cNvSpPr/>
          <p:nvPr/>
        </p:nvSpPr>
        <p:spPr>
          <a:xfrm>
            <a:off x="885825" y="2133600"/>
            <a:ext cx="3776662" cy="2714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4" name="Google Shape;154;p29"/>
          <p:cNvSpPr/>
          <p:nvPr/>
        </p:nvSpPr>
        <p:spPr>
          <a:xfrm>
            <a:off x="885825" y="2133600"/>
            <a:ext cx="3776662" cy="2543175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55" name="Google Shape;155;p29"/>
          <p:cNvSpPr txBox="1"/>
          <p:nvPr>
            <p:ph idx="3" type="body"/>
          </p:nvPr>
        </p:nvSpPr>
        <p:spPr>
          <a:xfrm>
            <a:off x="1028700" y="2276475"/>
            <a:ext cx="3490913" cy="22574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855"/>
              <a:buFont typeface="Manrope"/>
              <a:buNone/>
              <a:defRPr b="1" sz="85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preencoded.png" id="156" name="Google Shape;15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5825" y="4676775"/>
            <a:ext cx="171450" cy="17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крупное слово" showMasterSp="0">
  <p:cSld name="Тёмный — крупное слово">
    <p:bg>
      <p:bgPr>
        <a:solidFill>
          <a:srgbClr val="404C4F"/>
        </a:solidFill>
      </p:bgPr>
    </p:bg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8" name="Google Shape;158;p30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30"/>
          <p:cNvSpPr/>
          <p:nvPr/>
        </p:nvSpPr>
        <p:spPr>
          <a:xfrm>
            <a:off x="819150" y="476250"/>
            <a:ext cx="7505700" cy="11239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60" name="Google Shape;160;p30"/>
          <p:cNvSpPr/>
          <p:nvPr/>
        </p:nvSpPr>
        <p:spPr>
          <a:xfrm>
            <a:off x="4205288" y="476250"/>
            <a:ext cx="733425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B1EC5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61" name="Google Shape;161;p30"/>
          <p:cNvSpPr txBox="1"/>
          <p:nvPr>
            <p:ph idx="1" type="body"/>
          </p:nvPr>
        </p:nvSpPr>
        <p:spPr>
          <a:xfrm>
            <a:off x="4300538" y="523875"/>
            <a:ext cx="542925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1EC52"/>
              </a:buClr>
              <a:buSzPts val="855"/>
              <a:buFont typeface="Manrope"/>
              <a:buNone/>
              <a:defRPr b="1" sz="85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2" name="Google Shape;162;p30"/>
          <p:cNvSpPr/>
          <p:nvPr/>
        </p:nvSpPr>
        <p:spPr>
          <a:xfrm>
            <a:off x="819150" y="971550"/>
            <a:ext cx="75057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63" name="Google Shape;163;p30"/>
          <p:cNvSpPr txBox="1"/>
          <p:nvPr>
            <p:ph type="title"/>
          </p:nvPr>
        </p:nvSpPr>
        <p:spPr>
          <a:xfrm>
            <a:off x="819150" y="971550"/>
            <a:ext cx="75057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110011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4275"/>
              <a:buFont typeface="Manrope"/>
              <a:buNone/>
              <a:defRPr b="1" sz="4275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4" name="Google Shape;164;p30"/>
          <p:cNvSpPr/>
          <p:nvPr>
            <p:ph idx="2" type="pic"/>
          </p:nvPr>
        </p:nvSpPr>
        <p:spPr>
          <a:xfrm>
            <a:off x="3619500" y="2857500"/>
            <a:ext cx="1905000" cy="1905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ромпт и ответ ИИ (широкий)" showMasterSp="0">
  <p:cSld name="Промпт и ответ ИИ (широкий)">
    <p:bg>
      <p:bgPr>
        <a:solidFill>
          <a:srgbClr val="F9FAFA"/>
        </a:solidFill>
      </p:bgPr>
    </p:bg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6" name="Google Shape;166;p31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31"/>
          <p:cNvSpPr txBox="1"/>
          <p:nvPr>
            <p:ph type="title"/>
          </p:nvPr>
        </p:nvSpPr>
        <p:spPr>
          <a:xfrm>
            <a:off x="952500" y="571500"/>
            <a:ext cx="5948363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8" name="Google Shape;168;p31"/>
          <p:cNvSpPr/>
          <p:nvPr/>
        </p:nvSpPr>
        <p:spPr>
          <a:xfrm>
            <a:off x="6805613" y="1547813"/>
            <a:ext cx="1957388" cy="14335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69" name="Google Shape;169;p31"/>
          <p:cNvSpPr/>
          <p:nvPr/>
        </p:nvSpPr>
        <p:spPr>
          <a:xfrm>
            <a:off x="6805613" y="1547813"/>
            <a:ext cx="1957388" cy="1262063"/>
          </a:xfrm>
          <a:prstGeom prst="rect">
            <a:avLst/>
          </a:prstGeom>
          <a:solidFill>
            <a:srgbClr val="82BC25">
              <a:alpha val="2000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0" name="Google Shape;170;p31"/>
          <p:cNvSpPr txBox="1"/>
          <p:nvPr>
            <p:ph idx="1" type="body"/>
          </p:nvPr>
        </p:nvSpPr>
        <p:spPr>
          <a:xfrm>
            <a:off x="6948488" y="1690688"/>
            <a:ext cx="1671638" cy="97631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  <a:defRPr b="1" sz="855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preencoded.png" id="171" name="Google Shape;171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91550" y="2809875"/>
            <a:ext cx="171450" cy="1714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31"/>
          <p:cNvSpPr/>
          <p:nvPr/>
        </p:nvSpPr>
        <p:spPr>
          <a:xfrm>
            <a:off x="952500" y="1790700"/>
            <a:ext cx="5567363" cy="28765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3" name="Google Shape;173;p31"/>
          <p:cNvSpPr/>
          <p:nvPr/>
        </p:nvSpPr>
        <p:spPr>
          <a:xfrm>
            <a:off x="952500" y="1790700"/>
            <a:ext cx="5567363" cy="2705100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74" name="Google Shape;174;p31"/>
          <p:cNvSpPr txBox="1"/>
          <p:nvPr>
            <p:ph idx="2" type="body"/>
          </p:nvPr>
        </p:nvSpPr>
        <p:spPr>
          <a:xfrm>
            <a:off x="1095375" y="1933575"/>
            <a:ext cx="5281613" cy="24193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58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855"/>
              <a:buFont typeface="Manrope"/>
              <a:buNone/>
              <a:defRPr b="1" sz="85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preencoded.png" id="175" name="Google Shape;175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2500" y="4495800"/>
            <a:ext cx="171450" cy="171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реплика и три ссылки" showMasterSp="0">
  <p:cSld name="Заголовок, реплика и три ссылки">
    <p:bg>
      <p:bgPr>
        <a:solidFill>
          <a:srgbClr val="F9FAFA"/>
        </a:solidFill>
      </p:bgPr>
    </p:bg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7" name="Google Shape;177;p32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2"/>
          <p:cNvSpPr txBox="1"/>
          <p:nvPr>
            <p:ph type="title"/>
          </p:nvPr>
        </p:nvSpPr>
        <p:spPr>
          <a:xfrm>
            <a:off x="952500" y="623888"/>
            <a:ext cx="4967288" cy="419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9" name="Google Shape;179;p32"/>
          <p:cNvSpPr/>
          <p:nvPr/>
        </p:nvSpPr>
        <p:spPr>
          <a:xfrm>
            <a:off x="885825" y="3062288"/>
            <a:ext cx="5448300" cy="15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0" name="Google Shape;180;p32"/>
          <p:cNvSpPr/>
          <p:nvPr/>
        </p:nvSpPr>
        <p:spPr>
          <a:xfrm>
            <a:off x="885825" y="3062288"/>
            <a:ext cx="1585913" cy="15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1" name="Google Shape;181;p32"/>
          <p:cNvSpPr/>
          <p:nvPr>
            <p:ph idx="2" type="pic"/>
          </p:nvPr>
        </p:nvSpPr>
        <p:spPr>
          <a:xfrm>
            <a:off x="885825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82" name="Google Shape;182;p32"/>
          <p:cNvSpPr txBox="1"/>
          <p:nvPr>
            <p:ph idx="1" type="body"/>
          </p:nvPr>
        </p:nvSpPr>
        <p:spPr>
          <a:xfrm>
            <a:off x="885825" y="4205288"/>
            <a:ext cx="158591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83" name="Google Shape;183;p32"/>
          <p:cNvCxnSpPr/>
          <p:nvPr/>
        </p:nvCxnSpPr>
        <p:spPr>
          <a:xfrm rot="5400000">
            <a:off x="1971675" y="3843338"/>
            <a:ext cx="156210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4" name="Google Shape;184;p32"/>
          <p:cNvSpPr/>
          <p:nvPr/>
        </p:nvSpPr>
        <p:spPr>
          <a:xfrm>
            <a:off x="3043238" y="3062288"/>
            <a:ext cx="1452563" cy="15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5" name="Google Shape;185;p32"/>
          <p:cNvSpPr/>
          <p:nvPr>
            <p:ph idx="3" type="pic"/>
          </p:nvPr>
        </p:nvSpPr>
        <p:spPr>
          <a:xfrm>
            <a:off x="3043238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86" name="Google Shape;186;p32"/>
          <p:cNvSpPr txBox="1"/>
          <p:nvPr>
            <p:ph idx="4" type="body"/>
          </p:nvPr>
        </p:nvSpPr>
        <p:spPr>
          <a:xfrm>
            <a:off x="3043238" y="4205288"/>
            <a:ext cx="145256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87" name="Google Shape;187;p32"/>
          <p:cNvCxnSpPr/>
          <p:nvPr/>
        </p:nvCxnSpPr>
        <p:spPr>
          <a:xfrm rot="5400000">
            <a:off x="3995738" y="3843338"/>
            <a:ext cx="156210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8" name="Google Shape;188;p32"/>
          <p:cNvSpPr/>
          <p:nvPr/>
        </p:nvSpPr>
        <p:spPr>
          <a:xfrm>
            <a:off x="5067300" y="3062288"/>
            <a:ext cx="1266825" cy="15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89" name="Google Shape;189;p32"/>
          <p:cNvSpPr/>
          <p:nvPr>
            <p:ph idx="5" type="pic"/>
          </p:nvPr>
        </p:nvSpPr>
        <p:spPr>
          <a:xfrm>
            <a:off x="5067300" y="3062288"/>
            <a:ext cx="952500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90" name="Google Shape;190;p32"/>
          <p:cNvSpPr txBox="1"/>
          <p:nvPr>
            <p:ph idx="6" type="body"/>
          </p:nvPr>
        </p:nvSpPr>
        <p:spPr>
          <a:xfrm>
            <a:off x="5067300" y="4205288"/>
            <a:ext cx="1266825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2"/>
          <p:cNvSpPr/>
          <p:nvPr/>
        </p:nvSpPr>
        <p:spPr>
          <a:xfrm>
            <a:off x="885825" y="1423988"/>
            <a:ext cx="6572250" cy="1257300"/>
          </a:xfrm>
          <a:prstGeom prst="rect">
            <a:avLst/>
          </a:prstGeom>
          <a:solidFill>
            <a:srgbClr val="0A0C07">
              <a:alpha val="5098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92" name="Google Shape;192;p32"/>
          <p:cNvSpPr txBox="1"/>
          <p:nvPr>
            <p:ph idx="7" type="body"/>
          </p:nvPr>
        </p:nvSpPr>
        <p:spPr>
          <a:xfrm>
            <a:off x="1028700" y="1566863"/>
            <a:ext cx="6286500" cy="971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70035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425"/>
              <a:buFont typeface="Manrope"/>
              <a:buNone/>
              <a:defRPr b="1" sz="142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опрос и изображение (тёмный)" showMasterSp="0">
  <p:cSld name="Вопрос и изображение (тёмный)">
    <p:bg>
      <p:bgPr>
        <a:solidFill>
          <a:srgbClr val="404C4F"/>
        </a:solidFill>
      </p:bgPr>
    </p:bg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4" name="Google Shape;194;p33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33"/>
          <p:cNvSpPr txBox="1"/>
          <p:nvPr>
            <p:ph type="title"/>
          </p:nvPr>
        </p:nvSpPr>
        <p:spPr>
          <a:xfrm>
            <a:off x="952500" y="1943100"/>
            <a:ext cx="3119438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3"/>
          <p:cNvSpPr/>
          <p:nvPr>
            <p:ph idx="2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заголовок и изображение" showMasterSp="0">
  <p:cSld name="Тёмный — заголовок и изображение">
    <p:bg>
      <p:bgPr>
        <a:solidFill>
          <a:srgbClr val="404C4F"/>
        </a:solidFill>
      </p:bgPr>
    </p:bg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8" name="Google Shape;198;p34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99" name="Google Shape;199;p34"/>
          <p:cNvSpPr/>
          <p:nvPr/>
        </p:nvSpPr>
        <p:spPr>
          <a:xfrm>
            <a:off x="952500" y="571500"/>
            <a:ext cx="52197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00" name="Google Shape;200;p34"/>
          <p:cNvSpPr txBox="1"/>
          <p:nvPr>
            <p:ph type="title"/>
          </p:nvPr>
        </p:nvSpPr>
        <p:spPr>
          <a:xfrm>
            <a:off x="952500" y="571500"/>
            <a:ext cx="5219700" cy="83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1" name="Google Shape;201;p34"/>
          <p:cNvSpPr/>
          <p:nvPr>
            <p:ph idx="2" type="pic"/>
          </p:nvPr>
        </p:nvSpPr>
        <p:spPr>
          <a:xfrm>
            <a:off x="952500" y="1790700"/>
            <a:ext cx="7905750" cy="3000375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екст (тёмный)" showMasterSp="0">
  <p:cSld name="Заголовок и текст (тёмный)">
    <p:bg>
      <p:bgPr>
        <a:solidFill>
          <a:srgbClr val="404C4F"/>
        </a:solidFill>
      </p:bgPr>
    </p:bg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5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5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05" name="Google Shape;205;p35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Arial"/>
              <a:buChar char="•"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Вопрос и изображение (светлый)" showMasterSp="0" type="obj">
  <p:cSld name="OBJECT">
    <p:bg>
      <p:bgPr>
        <a:solidFill>
          <a:srgbClr val="F9FAFA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" name="Google Shape;19;p20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0"/>
          <p:cNvSpPr txBox="1"/>
          <p:nvPr>
            <p:ph type="title"/>
          </p:nvPr>
        </p:nvSpPr>
        <p:spPr>
          <a:xfrm>
            <a:off x="952500" y="1733550"/>
            <a:ext cx="31194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0"/>
          <p:cNvSpPr/>
          <p:nvPr>
            <p:ph idx="2" type="pic"/>
          </p:nvPr>
        </p:nvSpPr>
        <p:spPr>
          <a:xfrm>
            <a:off x="4857750" y="0"/>
            <a:ext cx="428625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изображение" showMasterSp="0">
  <p:cSld name="Заголовок и изображение">
    <p:bg>
      <p:bgPr>
        <a:solidFill>
          <a:srgbClr val="F9FAFA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21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21"/>
          <p:cNvSpPr/>
          <p:nvPr>
            <p:ph idx="2" type="pic"/>
          </p:nvPr>
        </p:nvSpPr>
        <p:spPr>
          <a:xfrm>
            <a:off x="952500" y="1562100"/>
            <a:ext cx="8191500" cy="358140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21"/>
          <p:cNvSpPr txBox="1"/>
          <p:nvPr>
            <p:ph type="title"/>
          </p:nvPr>
        </p:nvSpPr>
        <p:spPr>
          <a:xfrm>
            <a:off x="952500" y="571500"/>
            <a:ext cx="271938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82BC25"/>
              </a:buClr>
              <a:buSzPts val="2850"/>
              <a:buFont typeface="Manrope"/>
              <a:buNone/>
              <a:defRPr b="1" sz="2850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текст и изображение" showMasterSp="0">
  <p:cSld name="Заголовок, текст и изображение">
    <p:bg>
      <p:bgPr>
        <a:solidFill>
          <a:srgbClr val="F9FAFA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" name="Google Shape;27;p22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22"/>
          <p:cNvSpPr/>
          <p:nvPr>
            <p:ph idx="2" type="pic"/>
          </p:nvPr>
        </p:nvSpPr>
        <p:spPr>
          <a:xfrm>
            <a:off x="952500" y="2171700"/>
            <a:ext cx="8191500" cy="2971800"/>
          </a:xfrm>
          <a:prstGeom prst="rect">
            <a:avLst/>
          </a:prstGeom>
          <a:noFill/>
          <a:ln>
            <a:noFill/>
          </a:ln>
        </p:spPr>
      </p:sp>
      <p:sp>
        <p:nvSpPr>
          <p:cNvPr id="29" name="Google Shape;29;p22"/>
          <p:cNvSpPr/>
          <p:nvPr/>
        </p:nvSpPr>
        <p:spPr>
          <a:xfrm>
            <a:off x="952500" y="571500"/>
            <a:ext cx="8001000" cy="12382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0" name="Google Shape;30;p22"/>
          <p:cNvSpPr txBox="1"/>
          <p:nvPr>
            <p:ph type="title"/>
          </p:nvPr>
        </p:nvSpPr>
        <p:spPr>
          <a:xfrm>
            <a:off x="952500" y="571500"/>
            <a:ext cx="4848225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22"/>
          <p:cNvSpPr txBox="1"/>
          <p:nvPr>
            <p:ph idx="1" type="body"/>
          </p:nvPr>
        </p:nvSpPr>
        <p:spPr>
          <a:xfrm>
            <a:off x="952500" y="1181100"/>
            <a:ext cx="8001000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425"/>
              <a:buFont typeface="Manrope"/>
              <a:buNone/>
              <a:defRPr b="1" sz="1425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текст (светлый)" showMasterSp="0" type="blank">
  <p:cSld name="BLANK">
    <p:bg>
      <p:bgPr>
        <a:solidFill>
          <a:srgbClr val="F9FAFA"/>
        </a:solidFill>
      </p:bgPr>
    </p:bg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23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23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3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5 карточек" showMasterSp="0">
  <p:cSld name="Тёмный — 5 карточек">
    <p:bg>
      <p:bgPr>
        <a:solidFill>
          <a:srgbClr val="404C4F"/>
        </a:solidFill>
      </p:bgPr>
    </p:bg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7" name="Google Shape;37;p24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24"/>
          <p:cNvSpPr/>
          <p:nvPr/>
        </p:nvSpPr>
        <p:spPr>
          <a:xfrm>
            <a:off x="952500" y="1562100"/>
            <a:ext cx="78105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9" name="Google Shape;39;p24"/>
          <p:cNvSpPr/>
          <p:nvPr/>
        </p:nvSpPr>
        <p:spPr>
          <a:xfrm>
            <a:off x="9525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0" name="Google Shape;40;p24"/>
          <p:cNvSpPr/>
          <p:nvPr>
            <p:ph idx="2" type="pic"/>
          </p:nvPr>
        </p:nvSpPr>
        <p:spPr>
          <a:xfrm>
            <a:off x="9525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1" name="Google Shape;41;p24"/>
          <p:cNvSpPr txBox="1"/>
          <p:nvPr>
            <p:ph idx="1" type="body"/>
          </p:nvPr>
        </p:nvSpPr>
        <p:spPr>
          <a:xfrm>
            <a:off x="9525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24"/>
          <p:cNvSpPr/>
          <p:nvPr/>
        </p:nvSpPr>
        <p:spPr>
          <a:xfrm>
            <a:off x="25527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3" name="Google Shape;43;p24"/>
          <p:cNvSpPr/>
          <p:nvPr>
            <p:ph idx="3" type="pic"/>
          </p:nvPr>
        </p:nvSpPr>
        <p:spPr>
          <a:xfrm>
            <a:off x="25527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4" name="Google Shape;44;p24"/>
          <p:cNvSpPr txBox="1"/>
          <p:nvPr>
            <p:ph idx="4" type="body"/>
          </p:nvPr>
        </p:nvSpPr>
        <p:spPr>
          <a:xfrm>
            <a:off x="25527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4"/>
          <p:cNvSpPr/>
          <p:nvPr/>
        </p:nvSpPr>
        <p:spPr>
          <a:xfrm>
            <a:off x="4152900" y="1562100"/>
            <a:ext cx="14097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" name="Google Shape;46;p24"/>
          <p:cNvSpPr/>
          <p:nvPr>
            <p:ph idx="5" type="pic"/>
          </p:nvPr>
        </p:nvSpPr>
        <p:spPr>
          <a:xfrm>
            <a:off x="41529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47" name="Google Shape;47;p24"/>
          <p:cNvSpPr txBox="1"/>
          <p:nvPr>
            <p:ph idx="6" type="body"/>
          </p:nvPr>
        </p:nvSpPr>
        <p:spPr>
          <a:xfrm>
            <a:off x="4152900" y="3529013"/>
            <a:ext cx="1409700" cy="8096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4"/>
          <p:cNvSpPr/>
          <p:nvPr/>
        </p:nvSpPr>
        <p:spPr>
          <a:xfrm>
            <a:off x="5753100" y="1562100"/>
            <a:ext cx="1409700" cy="2614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9" name="Google Shape;49;p24"/>
          <p:cNvSpPr/>
          <p:nvPr>
            <p:ph idx="7" type="pic"/>
          </p:nvPr>
        </p:nvSpPr>
        <p:spPr>
          <a:xfrm>
            <a:off x="57531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50" name="Google Shape;50;p24"/>
          <p:cNvSpPr txBox="1"/>
          <p:nvPr>
            <p:ph idx="8" type="body"/>
          </p:nvPr>
        </p:nvSpPr>
        <p:spPr>
          <a:xfrm>
            <a:off x="5753100" y="3529013"/>
            <a:ext cx="1409700" cy="64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4"/>
          <p:cNvSpPr/>
          <p:nvPr/>
        </p:nvSpPr>
        <p:spPr>
          <a:xfrm>
            <a:off x="73533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2" name="Google Shape;52;p24"/>
          <p:cNvSpPr/>
          <p:nvPr>
            <p:ph idx="9" type="pic"/>
          </p:nvPr>
        </p:nvSpPr>
        <p:spPr>
          <a:xfrm>
            <a:off x="7353300" y="1562100"/>
            <a:ext cx="1409700" cy="1776413"/>
          </a:xfrm>
          <a:prstGeom prst="rect">
            <a:avLst/>
          </a:prstGeom>
          <a:noFill/>
          <a:ln>
            <a:noFill/>
          </a:ln>
        </p:spPr>
      </p:sp>
      <p:sp>
        <p:nvSpPr>
          <p:cNvPr id="53" name="Google Shape;53;p24"/>
          <p:cNvSpPr txBox="1"/>
          <p:nvPr>
            <p:ph idx="13" type="body"/>
          </p:nvPr>
        </p:nvSpPr>
        <p:spPr>
          <a:xfrm>
            <a:off x="7353300" y="3529013"/>
            <a:ext cx="1409700" cy="48577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4" name="Google Shape;54;p24"/>
          <p:cNvSpPr txBox="1"/>
          <p:nvPr>
            <p:ph type="title"/>
          </p:nvPr>
        </p:nvSpPr>
        <p:spPr>
          <a:xfrm>
            <a:off x="952500" y="571500"/>
            <a:ext cx="330041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, список и изображение" showMasterSp="0">
  <p:cSld name="Заголовок, список и изображение">
    <p:bg>
      <p:bgPr>
        <a:solidFill>
          <a:srgbClr val="F9FAFA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" name="Google Shape;56;p25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5"/>
          <p:cNvSpPr/>
          <p:nvPr/>
        </p:nvSpPr>
        <p:spPr>
          <a:xfrm>
            <a:off x="952500" y="673894"/>
            <a:ext cx="4319588" cy="3795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8" name="Google Shape;58;p25"/>
          <p:cNvSpPr/>
          <p:nvPr/>
        </p:nvSpPr>
        <p:spPr>
          <a:xfrm>
            <a:off x="952500" y="673894"/>
            <a:ext cx="4319588" cy="37957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9" name="Google Shape;59;p25"/>
          <p:cNvSpPr txBox="1"/>
          <p:nvPr>
            <p:ph type="title"/>
          </p:nvPr>
        </p:nvSpPr>
        <p:spPr>
          <a:xfrm>
            <a:off x="952500" y="673894"/>
            <a:ext cx="4319588" cy="1257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25"/>
          <p:cNvSpPr/>
          <p:nvPr/>
        </p:nvSpPr>
        <p:spPr>
          <a:xfrm>
            <a:off x="952500" y="2264569"/>
            <a:ext cx="3524250" cy="2205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1" name="Google Shape;61;p25"/>
          <p:cNvSpPr/>
          <p:nvPr/>
        </p:nvSpPr>
        <p:spPr>
          <a:xfrm>
            <a:off x="952500" y="2264569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2" name="Google Shape;62;p25"/>
          <p:cNvSpPr/>
          <p:nvPr/>
        </p:nvSpPr>
        <p:spPr>
          <a:xfrm>
            <a:off x="952500" y="2264569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63" name="Google Shape;6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2340769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25"/>
          <p:cNvSpPr txBox="1"/>
          <p:nvPr>
            <p:ph idx="1" type="body"/>
          </p:nvPr>
        </p:nvSpPr>
        <p:spPr>
          <a:xfrm>
            <a:off x="1119188" y="2264569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25"/>
          <p:cNvSpPr/>
          <p:nvPr/>
        </p:nvSpPr>
        <p:spPr>
          <a:xfrm>
            <a:off x="952500" y="2659856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6" name="Google Shape;66;p25"/>
          <p:cNvSpPr/>
          <p:nvPr/>
        </p:nvSpPr>
        <p:spPr>
          <a:xfrm>
            <a:off x="952500" y="2659856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67" name="Google Shape;6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2736056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25"/>
          <p:cNvSpPr txBox="1"/>
          <p:nvPr>
            <p:ph idx="2" type="body"/>
          </p:nvPr>
        </p:nvSpPr>
        <p:spPr>
          <a:xfrm>
            <a:off x="1119188" y="2659856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5"/>
          <p:cNvSpPr/>
          <p:nvPr/>
        </p:nvSpPr>
        <p:spPr>
          <a:xfrm>
            <a:off x="952500" y="3055144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0" name="Google Shape;70;p25"/>
          <p:cNvSpPr/>
          <p:nvPr/>
        </p:nvSpPr>
        <p:spPr>
          <a:xfrm>
            <a:off x="952500" y="3055144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71" name="Google Shape;7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131344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25"/>
          <p:cNvSpPr txBox="1"/>
          <p:nvPr>
            <p:ph idx="3" type="body"/>
          </p:nvPr>
        </p:nvSpPr>
        <p:spPr>
          <a:xfrm>
            <a:off x="1119188" y="3055144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25"/>
          <p:cNvSpPr/>
          <p:nvPr/>
        </p:nvSpPr>
        <p:spPr>
          <a:xfrm>
            <a:off x="952500" y="3450431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4" name="Google Shape;74;p25"/>
          <p:cNvSpPr/>
          <p:nvPr/>
        </p:nvSpPr>
        <p:spPr>
          <a:xfrm>
            <a:off x="952500" y="3450431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75" name="Google Shape;7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526631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5"/>
          <p:cNvSpPr txBox="1"/>
          <p:nvPr>
            <p:ph idx="4" type="body"/>
          </p:nvPr>
        </p:nvSpPr>
        <p:spPr>
          <a:xfrm>
            <a:off x="1119188" y="3450431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25"/>
          <p:cNvSpPr/>
          <p:nvPr/>
        </p:nvSpPr>
        <p:spPr>
          <a:xfrm>
            <a:off x="952500" y="3845719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8" name="Google Shape;78;p25"/>
          <p:cNvSpPr/>
          <p:nvPr/>
        </p:nvSpPr>
        <p:spPr>
          <a:xfrm>
            <a:off x="952500" y="3845719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79" name="Google Shape;79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3921919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25"/>
          <p:cNvSpPr txBox="1"/>
          <p:nvPr>
            <p:ph idx="5" type="body"/>
          </p:nvPr>
        </p:nvSpPr>
        <p:spPr>
          <a:xfrm>
            <a:off x="1119188" y="3845719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25"/>
          <p:cNvSpPr/>
          <p:nvPr/>
        </p:nvSpPr>
        <p:spPr>
          <a:xfrm>
            <a:off x="952500" y="4241006"/>
            <a:ext cx="3524250" cy="22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82" name="Google Shape;82;p25"/>
          <p:cNvSpPr/>
          <p:nvPr/>
        </p:nvSpPr>
        <p:spPr>
          <a:xfrm>
            <a:off x="952500" y="4241006"/>
            <a:ext cx="71438" cy="1476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83" name="Google Shape;8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2500" y="4317206"/>
            <a:ext cx="71438" cy="71438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5"/>
          <p:cNvSpPr txBox="1"/>
          <p:nvPr>
            <p:ph idx="6" type="body"/>
          </p:nvPr>
        </p:nvSpPr>
        <p:spPr>
          <a:xfrm>
            <a:off x="1119188" y="4241006"/>
            <a:ext cx="3190875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sz="998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25"/>
          <p:cNvSpPr/>
          <p:nvPr>
            <p:ph idx="7" type="pic"/>
          </p:nvPr>
        </p:nvSpPr>
        <p:spPr>
          <a:xfrm>
            <a:off x="5500688" y="0"/>
            <a:ext cx="3643313" cy="4762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Тёмный — сетка 8 карточек" showMasterSp="0">
  <p:cSld name="Тёмный — сетка 8 карточек">
    <p:bg>
      <p:bgPr>
        <a:solidFill>
          <a:srgbClr val="404C4F"/>
        </a:solid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7" name="Google Shape;87;p26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6"/>
          <p:cNvSpPr/>
          <p:nvPr/>
        </p:nvSpPr>
        <p:spPr>
          <a:xfrm>
            <a:off x="952500" y="1276350"/>
            <a:ext cx="7810500" cy="3533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89" name="Google Shape;89;p26"/>
          <p:cNvSpPr/>
          <p:nvPr/>
        </p:nvSpPr>
        <p:spPr>
          <a:xfrm>
            <a:off x="952500" y="1276350"/>
            <a:ext cx="781050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0" name="Google Shape;90;p26"/>
          <p:cNvSpPr/>
          <p:nvPr/>
        </p:nvSpPr>
        <p:spPr>
          <a:xfrm>
            <a:off x="95250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1" name="Google Shape;91;p26"/>
          <p:cNvSpPr/>
          <p:nvPr>
            <p:ph idx="2" type="pic"/>
          </p:nvPr>
        </p:nvSpPr>
        <p:spPr>
          <a:xfrm>
            <a:off x="95250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26"/>
          <p:cNvSpPr txBox="1"/>
          <p:nvPr>
            <p:ph idx="1" type="body"/>
          </p:nvPr>
        </p:nvSpPr>
        <p:spPr>
          <a:xfrm>
            <a:off x="95250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3" name="Google Shape;93;p26"/>
          <p:cNvSpPr/>
          <p:nvPr/>
        </p:nvSpPr>
        <p:spPr>
          <a:xfrm>
            <a:off x="295275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4" name="Google Shape;94;p26"/>
          <p:cNvSpPr/>
          <p:nvPr>
            <p:ph idx="3" type="pic"/>
          </p:nvPr>
        </p:nvSpPr>
        <p:spPr>
          <a:xfrm>
            <a:off x="295275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95" name="Google Shape;95;p26"/>
          <p:cNvSpPr txBox="1"/>
          <p:nvPr>
            <p:ph idx="4" type="body"/>
          </p:nvPr>
        </p:nvSpPr>
        <p:spPr>
          <a:xfrm>
            <a:off x="295275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" name="Google Shape;96;p26"/>
          <p:cNvSpPr/>
          <p:nvPr/>
        </p:nvSpPr>
        <p:spPr>
          <a:xfrm>
            <a:off x="495300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97" name="Google Shape;97;p26"/>
          <p:cNvSpPr/>
          <p:nvPr>
            <p:ph idx="5" type="pic"/>
          </p:nvPr>
        </p:nvSpPr>
        <p:spPr>
          <a:xfrm>
            <a:off x="495300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98" name="Google Shape;98;p26"/>
          <p:cNvSpPr txBox="1"/>
          <p:nvPr>
            <p:ph idx="6" type="body"/>
          </p:nvPr>
        </p:nvSpPr>
        <p:spPr>
          <a:xfrm>
            <a:off x="495300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" name="Google Shape;99;p26"/>
          <p:cNvSpPr/>
          <p:nvPr/>
        </p:nvSpPr>
        <p:spPr>
          <a:xfrm>
            <a:off x="6953250" y="1276350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00" name="Google Shape;100;p26"/>
          <p:cNvSpPr/>
          <p:nvPr>
            <p:ph idx="7" type="pic"/>
          </p:nvPr>
        </p:nvSpPr>
        <p:spPr>
          <a:xfrm>
            <a:off x="6953250" y="1276350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1" name="Google Shape;101;p26"/>
          <p:cNvSpPr txBox="1"/>
          <p:nvPr>
            <p:ph idx="8" type="body"/>
          </p:nvPr>
        </p:nvSpPr>
        <p:spPr>
          <a:xfrm>
            <a:off x="6953250" y="2705100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26"/>
          <p:cNvSpPr/>
          <p:nvPr/>
        </p:nvSpPr>
        <p:spPr>
          <a:xfrm>
            <a:off x="952500" y="3057525"/>
            <a:ext cx="78105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03" name="Google Shape;103;p26"/>
          <p:cNvSpPr/>
          <p:nvPr/>
        </p:nvSpPr>
        <p:spPr>
          <a:xfrm>
            <a:off x="95250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04" name="Google Shape;104;p26"/>
          <p:cNvSpPr/>
          <p:nvPr>
            <p:ph idx="9" type="pic"/>
          </p:nvPr>
        </p:nvSpPr>
        <p:spPr>
          <a:xfrm>
            <a:off x="95250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5" name="Google Shape;105;p26"/>
          <p:cNvSpPr txBox="1"/>
          <p:nvPr>
            <p:ph idx="13" type="body"/>
          </p:nvPr>
        </p:nvSpPr>
        <p:spPr>
          <a:xfrm>
            <a:off x="95250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26"/>
          <p:cNvSpPr/>
          <p:nvPr/>
        </p:nvSpPr>
        <p:spPr>
          <a:xfrm>
            <a:off x="295275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07" name="Google Shape;107;p26"/>
          <p:cNvSpPr/>
          <p:nvPr>
            <p:ph idx="14" type="pic"/>
          </p:nvPr>
        </p:nvSpPr>
        <p:spPr>
          <a:xfrm>
            <a:off x="295275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8" name="Google Shape;108;p26"/>
          <p:cNvSpPr txBox="1"/>
          <p:nvPr>
            <p:ph idx="15" type="body"/>
          </p:nvPr>
        </p:nvSpPr>
        <p:spPr>
          <a:xfrm>
            <a:off x="295275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26"/>
          <p:cNvSpPr/>
          <p:nvPr/>
        </p:nvSpPr>
        <p:spPr>
          <a:xfrm>
            <a:off x="4953000" y="3057525"/>
            <a:ext cx="1809750" cy="159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0" name="Google Shape;110;p26"/>
          <p:cNvSpPr/>
          <p:nvPr>
            <p:ph idx="16" type="pic"/>
          </p:nvPr>
        </p:nvSpPr>
        <p:spPr>
          <a:xfrm>
            <a:off x="495300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1" name="Google Shape;111;p26"/>
          <p:cNvSpPr txBox="1"/>
          <p:nvPr>
            <p:ph idx="17" type="body"/>
          </p:nvPr>
        </p:nvSpPr>
        <p:spPr>
          <a:xfrm>
            <a:off x="4953000" y="4486275"/>
            <a:ext cx="1809750" cy="161925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26"/>
          <p:cNvSpPr/>
          <p:nvPr/>
        </p:nvSpPr>
        <p:spPr>
          <a:xfrm>
            <a:off x="6953250" y="3057525"/>
            <a:ext cx="180975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113" name="Google Shape;113;p26"/>
          <p:cNvSpPr/>
          <p:nvPr>
            <p:ph idx="18" type="pic"/>
          </p:nvPr>
        </p:nvSpPr>
        <p:spPr>
          <a:xfrm>
            <a:off x="6953250" y="3057525"/>
            <a:ext cx="1809750" cy="133350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Google Shape;114;p26"/>
          <p:cNvSpPr txBox="1"/>
          <p:nvPr>
            <p:ph idx="19" type="body"/>
          </p:nvPr>
        </p:nvSpPr>
        <p:spPr>
          <a:xfrm>
            <a:off x="6953250" y="4486275"/>
            <a:ext cx="1809750" cy="3238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ctr">
              <a:lnSpc>
                <a:spcPct val="119939"/>
              </a:lnSpc>
              <a:spcBef>
                <a:spcPts val="600"/>
              </a:spcBef>
              <a:spcAft>
                <a:spcPts val="0"/>
              </a:spcAft>
              <a:buClr>
                <a:srgbClr val="FFFFFF"/>
              </a:buClr>
              <a:buSzPts val="998"/>
              <a:buFont typeface="Manrope"/>
              <a:buNone/>
              <a:defRPr b="1" sz="998">
                <a:solidFill>
                  <a:srgbClr val="FFFFFF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26"/>
          <p:cNvSpPr txBox="1"/>
          <p:nvPr>
            <p:ph type="title"/>
          </p:nvPr>
        </p:nvSpPr>
        <p:spPr>
          <a:xfrm>
            <a:off x="952500" y="571500"/>
            <a:ext cx="68199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B1EC52"/>
              </a:buClr>
              <a:buSzPts val="2850"/>
              <a:buFont typeface="Manrope"/>
              <a:buNone/>
              <a:defRPr b="1" sz="2850">
                <a:solidFill>
                  <a:srgbClr val="B1EC52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ссылки со скриншотами" showMasterSp="0">
  <p:cSld name="Заголовок и ссылки со скриншотами">
    <p:bg>
      <p:bgPr>
        <a:solidFill>
          <a:srgbClr val="F9FAFA"/>
        </a:solid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7" name="Google Shape;117;p27"/>
          <p:cNvPicPr preferRelativeResize="0"/>
          <p:nvPr/>
        </p:nvPicPr>
        <p:blipFill rotWithShape="1">
          <a:blip r:embed="rId2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7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sz="2850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cxnSp>
        <p:nvCxnSpPr>
          <p:cNvPr id="119" name="Google Shape;119;p27"/>
          <p:cNvCxnSpPr/>
          <p:nvPr/>
        </p:nvCxnSpPr>
        <p:spPr>
          <a:xfrm>
            <a:off x="952500" y="2457449"/>
            <a:ext cx="790575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20" name="Google Shape;120;p27"/>
          <p:cNvCxnSpPr/>
          <p:nvPr/>
        </p:nvCxnSpPr>
        <p:spPr>
          <a:xfrm>
            <a:off x="952500" y="3676650"/>
            <a:ext cx="7905750" cy="0"/>
          </a:xfrm>
          <a:prstGeom prst="straightConnector1">
            <a:avLst/>
          </a:prstGeom>
          <a:noFill/>
          <a:ln cap="flat" cmpd="sng" w="9525">
            <a:solidFill>
              <a:srgbClr val="0A0C07">
                <a:alpha val="10196"/>
              </a:srgbClr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21" name="Google Shape;121;p27"/>
          <p:cNvSpPr/>
          <p:nvPr>
            <p:ph idx="2" type="pic"/>
          </p:nvPr>
        </p:nvSpPr>
        <p:spPr>
          <a:xfrm>
            <a:off x="3190875" y="13716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22" name="Google Shape;122;p27"/>
          <p:cNvSpPr txBox="1"/>
          <p:nvPr>
            <p:ph idx="1" type="body"/>
          </p:nvPr>
        </p:nvSpPr>
        <p:spPr>
          <a:xfrm>
            <a:off x="952500" y="1743075"/>
            <a:ext cx="1976438" cy="2095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7"/>
          <p:cNvSpPr/>
          <p:nvPr>
            <p:ph idx="3" type="pic"/>
          </p:nvPr>
        </p:nvSpPr>
        <p:spPr>
          <a:xfrm>
            <a:off x="3190875" y="25908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7"/>
          <p:cNvSpPr txBox="1"/>
          <p:nvPr>
            <p:ph idx="4" type="body"/>
          </p:nvPr>
        </p:nvSpPr>
        <p:spPr>
          <a:xfrm>
            <a:off x="952500" y="2857500"/>
            <a:ext cx="197643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5" name="Google Shape;125;p27"/>
          <p:cNvSpPr/>
          <p:nvPr>
            <p:ph idx="5" type="pic"/>
          </p:nvPr>
        </p:nvSpPr>
        <p:spPr>
          <a:xfrm>
            <a:off x="3190875" y="3810000"/>
            <a:ext cx="5667375" cy="952500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27"/>
          <p:cNvSpPr txBox="1"/>
          <p:nvPr>
            <p:ph idx="6" type="body"/>
          </p:nvPr>
        </p:nvSpPr>
        <p:spPr>
          <a:xfrm>
            <a:off x="952500" y="3971925"/>
            <a:ext cx="212883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10035"/>
              </a:lnSpc>
              <a:spcBef>
                <a:spcPts val="600"/>
              </a:spcBef>
              <a:spcAft>
                <a:spcPts val="0"/>
              </a:spcAft>
              <a:buClr>
                <a:srgbClr val="82BC25"/>
              </a:buClr>
              <a:buSzPts val="1425"/>
              <a:buFont typeface="Manrope"/>
              <a:buNone/>
              <a:defRPr b="1" sz="1425" u="sng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342900" lvl="1" marL="9144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4222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2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8"/>
          <p:cNvPicPr preferRelativeResize="0"/>
          <p:nvPr/>
        </p:nvPicPr>
        <p:blipFill rotWithShape="1">
          <a:blip r:embed="rId1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8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  <a:defRPr b="1" i="0" sz="285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8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Manrope"/>
              <a:buNone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1pPr>
            <a:lvl2pPr indent="-291973" lvl="1" marL="9144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2pPr>
            <a:lvl3pPr indent="-291973" lvl="2" marL="13716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3pPr>
            <a:lvl4pPr indent="-291973" lvl="3" marL="18288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4pPr>
            <a:lvl5pPr indent="-291973" lvl="4" marL="2286000" marR="0" rtl="0" algn="l">
              <a:lnSpc>
                <a:spcPct val="16993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998"/>
              <a:buFont typeface="Arial"/>
              <a:buChar char="•"/>
              <a:defRPr b="1" i="0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6.png"/><Relationship Id="rId6" Type="http://schemas.openxmlformats.org/officeDocument/2006/relationships/image" Target="../media/image5.png"/><Relationship Id="rId7" Type="http://schemas.openxmlformats.org/officeDocument/2006/relationships/image" Target="../media/image2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23.png"/><Relationship Id="rId5" Type="http://schemas.openxmlformats.org/officeDocument/2006/relationships/image" Target="../media/image1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18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5" Type="http://schemas.openxmlformats.org/officeDocument/2006/relationships/image" Target="../media/image15.png"/><Relationship Id="rId6" Type="http://schemas.openxmlformats.org/officeDocument/2006/relationships/image" Target="../media/image1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Relationship Id="rId4" Type="http://schemas.openxmlformats.org/officeDocument/2006/relationships/image" Target="../media/image9.png"/><Relationship Id="rId5" Type="http://schemas.openxmlformats.org/officeDocument/2006/relationships/image" Target="../media/image1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8.png"/><Relationship Id="rId4" Type="http://schemas.openxmlformats.org/officeDocument/2006/relationships/image" Target="../media/image11.png"/><Relationship Id="rId5" Type="http://schemas.openxmlformats.org/officeDocument/2006/relationships/image" Target="../media/image1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1.png"/><Relationship Id="rId4" Type="http://schemas.openxmlformats.org/officeDocument/2006/relationships/image" Target="../media/image28.png"/><Relationship Id="rId5" Type="http://schemas.openxmlformats.org/officeDocument/2006/relationships/image" Target="../media/image1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1" name="Google Shape;211;p1"/>
          <p:cNvPicPr preferRelativeResize="0"/>
          <p:nvPr/>
        </p:nvPicPr>
        <p:blipFill rotWithShape="1">
          <a:blip r:embed="rId3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1"/>
          <p:cNvSpPr/>
          <p:nvPr/>
        </p:nvSpPr>
        <p:spPr>
          <a:xfrm>
            <a:off x="952500" y="1624013"/>
            <a:ext cx="3119438" cy="18954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3" name="Google Shape;213;p1"/>
          <p:cNvSpPr/>
          <p:nvPr/>
        </p:nvSpPr>
        <p:spPr>
          <a:xfrm>
            <a:off x="952500" y="1624013"/>
            <a:ext cx="642938" cy="209550"/>
          </a:xfrm>
          <a:prstGeom prst="roundRect">
            <a:avLst>
              <a:gd fmla="val 436364" name="adj"/>
            </a:avLst>
          </a:prstGeom>
          <a:noFill/>
          <a:ln cap="flat" cmpd="sng" w="9525">
            <a:solidFill>
              <a:srgbClr val="82BC2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4" name="Google Shape;214;p1"/>
          <p:cNvSpPr/>
          <p:nvPr/>
        </p:nvSpPr>
        <p:spPr>
          <a:xfrm>
            <a:off x="1047750" y="1671638"/>
            <a:ext cx="452438" cy="11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2BC25"/>
              </a:buClr>
              <a:buSzPts val="855"/>
              <a:buFont typeface="Manrope"/>
              <a:buNone/>
            </a:pPr>
            <a:r>
              <a:rPr b="1" i="0" lang="ru-RU" sz="855" u="none" cap="none" strike="noStrike">
                <a:solidFill>
                  <a:srgbClr val="82BC25"/>
                </a:solidFill>
                <a:latin typeface="Manrope"/>
                <a:ea typeface="Manrope"/>
                <a:cs typeface="Manrope"/>
                <a:sym typeface="Manrope"/>
              </a:rPr>
              <a:t>Урок ИИ</a:t>
            </a:r>
            <a:endParaRPr b="0" i="0" sz="855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5" name="Google Shape;215;p1"/>
          <p:cNvSpPr/>
          <p:nvPr/>
        </p:nvSpPr>
        <p:spPr>
          <a:xfrm>
            <a:off x="952500" y="2119313"/>
            <a:ext cx="3119438" cy="14001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6" name="Google Shape;216;p1"/>
          <p:cNvSpPr/>
          <p:nvPr/>
        </p:nvSpPr>
        <p:spPr>
          <a:xfrm>
            <a:off x="952500" y="1881188"/>
            <a:ext cx="3119438" cy="1409699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Изучаем новое </a:t>
            </a:r>
            <a:br>
              <a:rPr b="1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вместе с ИИ: ищем и структурируем информацию</a:t>
            </a:r>
            <a:endParaRPr b="1" i="0" sz="285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17" name="Google Shape;217;p1"/>
          <p:cNvSpPr/>
          <p:nvPr/>
        </p:nvSpPr>
        <p:spPr>
          <a:xfrm>
            <a:off x="952500" y="3290888"/>
            <a:ext cx="3119438" cy="228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9939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997"/>
              <a:buFont typeface="Manrope"/>
              <a:buNone/>
            </a:pPr>
            <a:r>
              <a:rPr b="1" i="0" lang="ru-RU" sz="998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Урок для 6 класса</a:t>
            </a:r>
            <a:endParaRPr b="0" i="0" sz="998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218" name="Google Shape;218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81500" y="0"/>
            <a:ext cx="4762500" cy="4762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 enchanted, open book with glowing stars around its pages, suggesting magic or wonder.&#10;&#10;Содержимое, созданное искусственным интеллектом, может быть неверным." id="219" name="Google Shape;219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572000" y="-231208"/>
            <a:ext cx="3290888" cy="32908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ute white robotic cat is holding an open book with its eyes focused on the page.&#10;&#10;Содержимое, созданное искусственным интеллектом, может быть неверным." id="220" name="Google Shape;220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87352" y="1564103"/>
            <a:ext cx="3151071" cy="3151071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1"/>
          <p:cNvSpPr/>
          <p:nvPr/>
        </p:nvSpPr>
        <p:spPr>
          <a:xfrm>
            <a:off x="7334400" y="0"/>
            <a:ext cx="1809600" cy="266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75"/>
              <a:buFont typeface="Arial"/>
              <a:buNone/>
            </a:pPr>
            <a:r>
              <a:rPr lang="ru-RU" sz="975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При поддержке</a:t>
            </a:r>
            <a:r>
              <a:rPr lang="ru-RU" sz="975">
                <a:solidFill>
                  <a:srgbClr val="242B2D"/>
                </a:solidFill>
                <a:latin typeface="Manrope"/>
                <a:ea typeface="Manrope"/>
                <a:cs typeface="Manrope"/>
                <a:sym typeface="Manrope"/>
              </a:rPr>
              <a:t>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2" name="Google Shape;222;p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208400" y="243699"/>
            <a:ext cx="817302" cy="209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0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30625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400"/>
              <a:buFont typeface="Manrope"/>
              <a:buNone/>
            </a:pPr>
            <a:r>
              <a:rPr lang="ru-RU" sz="2400"/>
              <a:t>Не вся информация, которую сообщает ИИ, достоверна</a:t>
            </a:r>
            <a:endParaRPr/>
          </a:p>
        </p:txBody>
      </p:sp>
      <p:sp>
        <p:nvSpPr>
          <p:cNvPr id="298" name="Google Shape;298;p10"/>
          <p:cNvSpPr txBox="1"/>
          <p:nvPr>
            <p:ph idx="1" type="body"/>
          </p:nvPr>
        </p:nvSpPr>
        <p:spPr>
          <a:xfrm>
            <a:off x="952500" y="1430382"/>
            <a:ext cx="5010694" cy="31797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5999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/>
              <a:t>ИИ может: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ошибиться;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перепутать факты;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использовать ненадежный источник;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представить устаревшую информацию;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добавить сведения, которых не было в исходных материалах.</a:t>
            </a:r>
            <a:endParaRPr/>
          </a:p>
          <a:p>
            <a:pPr indent="-698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None/>
            </a:pPr>
            <a:r>
              <a:t/>
            </a:r>
            <a:endParaRPr b="0" sz="1600"/>
          </a:p>
          <a:p>
            <a:pPr indent="0" lvl="0" marL="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Manrope"/>
              <a:buNone/>
            </a:pPr>
            <a:r>
              <a:rPr lang="ru-RU" sz="1600">
                <a:solidFill>
                  <a:srgbClr val="9CD747"/>
                </a:solidFill>
              </a:rPr>
              <a:t>Даже убедительный текст нужно проверять.</a:t>
            </a:r>
            <a:endParaRPr b="0" sz="1600">
              <a:solidFill>
                <a:srgbClr val="9CD747"/>
              </a:solidFill>
            </a:endParaRPr>
          </a:p>
          <a:p>
            <a:pPr indent="0" lvl="0" marL="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b="0" sz="1600"/>
          </a:p>
        </p:txBody>
      </p:sp>
      <p:pic>
        <p:nvPicPr>
          <p:cNvPr id="299" name="Google Shape;299;p10"/>
          <p:cNvPicPr preferRelativeResize="0"/>
          <p:nvPr/>
        </p:nvPicPr>
        <p:blipFill rotWithShape="1">
          <a:blip r:embed="rId3">
            <a:alphaModFix/>
          </a:blip>
          <a:srcRect b="0" l="0" r="0" t="9573"/>
          <a:stretch/>
        </p:blipFill>
        <p:spPr>
          <a:xfrm>
            <a:off x="6119947" y="1579562"/>
            <a:ext cx="2579916" cy="23329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1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Как проверить информацию?</a:t>
            </a:r>
            <a:endParaRPr/>
          </a:p>
        </p:txBody>
      </p:sp>
      <p:sp>
        <p:nvSpPr>
          <p:cNvPr id="305" name="Google Shape;305;p11"/>
          <p:cNvSpPr txBox="1"/>
          <p:nvPr>
            <p:ph idx="1" type="body"/>
          </p:nvPr>
        </p:nvSpPr>
        <p:spPr>
          <a:xfrm>
            <a:off x="952500" y="1181100"/>
            <a:ext cx="4827814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000"/>
              <a:buFont typeface="Manrope"/>
              <a:buNone/>
            </a:pPr>
            <a:r>
              <a:rPr lang="ru-RU" sz="2000"/>
              <a:t>4 шага проверки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Noto Sans Symbols"/>
              <a:buChar char="❑"/>
            </a:pPr>
            <a:r>
              <a:rPr lang="ru-RU" sz="1600"/>
              <a:t>Найди источник</a:t>
            </a:r>
            <a:br>
              <a:rPr lang="ru-RU" sz="1600"/>
            </a:br>
            <a:r>
              <a:rPr b="0" lang="ru-RU" sz="1600"/>
              <a:t>Откуда взята информация?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Noto Sans Symbols"/>
              <a:buChar char="❑"/>
            </a:pPr>
            <a:r>
              <a:rPr lang="ru-RU" sz="1600"/>
              <a:t>Оцени источник</a:t>
            </a:r>
            <a:br>
              <a:rPr lang="ru-RU" sz="1600"/>
            </a:br>
            <a:r>
              <a:rPr b="0" lang="ru-RU" sz="1600"/>
              <a:t>Кто опубликовал материал?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Noto Sans Symbols"/>
              <a:buChar char="❑"/>
            </a:pPr>
            <a:r>
              <a:rPr lang="ru-RU" sz="1600"/>
              <a:t>Сверь информацию</a:t>
            </a:r>
            <a:br>
              <a:rPr lang="ru-RU" sz="1600"/>
            </a:br>
            <a:r>
              <a:rPr b="0" lang="ru-RU" sz="1600"/>
              <a:t>Есть ли такие же сведения в другом независимом источнике?</a:t>
            </a:r>
            <a:endParaRPr/>
          </a:p>
          <a:p>
            <a:pPr indent="-285750" lvl="0" marL="28575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Noto Sans Symbols"/>
              <a:buChar char="❑"/>
            </a:pPr>
            <a:r>
              <a:rPr lang="ru-RU" sz="1600"/>
              <a:t>Проверь на противоречия</a:t>
            </a:r>
            <a:br>
              <a:rPr lang="ru-RU" sz="1600"/>
            </a:br>
            <a:r>
              <a:rPr b="0" lang="ru-RU" sz="1600"/>
              <a:t>Нет ли явных ошибок и несоответствий?</a:t>
            </a:r>
            <a:endParaRPr/>
          </a:p>
          <a:p>
            <a:pPr indent="0" lvl="0" marL="0" rtl="0" algn="l">
              <a:lnSpc>
                <a:spcPct val="105999"/>
              </a:lnSpc>
              <a:spcBef>
                <a:spcPts val="12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sz="1600"/>
          </a:p>
        </p:txBody>
      </p:sp>
      <p:pic>
        <p:nvPicPr>
          <p:cNvPr id="306" name="Google Shape;306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725686" y="1455420"/>
            <a:ext cx="2506980" cy="2506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11"/>
          <p:cNvPicPr preferRelativeResize="0"/>
          <p:nvPr/>
        </p:nvPicPr>
        <p:blipFill rotWithShape="1">
          <a:blip r:embed="rId3">
            <a:alphaModFix/>
          </a:blip>
          <a:srcRect b="60189" l="70432" r="18005" t="26321"/>
          <a:stretch/>
        </p:blipFill>
        <p:spPr>
          <a:xfrm>
            <a:off x="6634661" y="1564639"/>
            <a:ext cx="289887" cy="338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2"/>
          <p:cNvSpPr txBox="1"/>
          <p:nvPr>
            <p:ph type="title"/>
          </p:nvPr>
        </p:nvSpPr>
        <p:spPr>
          <a:xfrm>
            <a:off x="4236857" y="911135"/>
            <a:ext cx="4650378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Проверяем факты</a:t>
            </a:r>
            <a:endParaRPr/>
          </a:p>
        </p:txBody>
      </p:sp>
      <p:sp>
        <p:nvSpPr>
          <p:cNvPr id="313" name="Google Shape;313;p12"/>
          <p:cNvSpPr txBox="1"/>
          <p:nvPr>
            <p:ph idx="1" type="body"/>
          </p:nvPr>
        </p:nvSpPr>
        <p:spPr>
          <a:xfrm>
            <a:off x="4236857" y="1540328"/>
            <a:ext cx="4728410" cy="26938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lang="ru-RU" sz="1600"/>
              <a:t>Работа в группе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/>
              <a:t>Проверьте факты о зубрах, собранные ИИ.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/>
              <a:t>Для каждого факта: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Определите источник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Проверьте, насколько он надежен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Найдите подтверждение </a:t>
            </a:r>
            <a:br>
              <a:rPr b="0" lang="ru-RU" sz="1600"/>
            </a:br>
            <a:r>
              <a:rPr b="0" lang="ru-RU" sz="1600"/>
              <a:t>или опровержение в другом источнике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Сделайте вывод</a:t>
            </a:r>
            <a:endParaRPr/>
          </a:p>
        </p:txBody>
      </p:sp>
      <p:pic>
        <p:nvPicPr>
          <p:cNvPr id="314" name="Google Shape;314;p12"/>
          <p:cNvPicPr preferRelativeResize="0"/>
          <p:nvPr/>
        </p:nvPicPr>
        <p:blipFill rotWithShape="1">
          <a:blip r:embed="rId3">
            <a:alphaModFix/>
          </a:blip>
          <a:srcRect b="23693" l="0" r="67017" t="10886"/>
          <a:stretch/>
        </p:blipFill>
        <p:spPr>
          <a:xfrm>
            <a:off x="705258" y="1073795"/>
            <a:ext cx="1281793" cy="254238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  <p:pic>
        <p:nvPicPr>
          <p:cNvPr descr="The text provided does not contain any diagram to describe.&#10;&#10;Содержимое, созданное искусственным интеллектом, может быть неверным." id="315" name="Google Shape;315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8978" y="2510458"/>
            <a:ext cx="1704159" cy="17041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young person wearing a green hoodie, dark green pants, and white Converse shoes, gesturing with their hands.&#10;&#10;Содержимое, созданное искусственным интеллектом, может быть неверным." id="316" name="Google Shape;316;p12"/>
          <p:cNvPicPr preferRelativeResize="0"/>
          <p:nvPr/>
        </p:nvPicPr>
        <p:blipFill rotWithShape="1">
          <a:blip r:embed="rId5">
            <a:alphaModFix/>
          </a:blip>
          <a:srcRect b="0" l="19074" r="25352" t="0"/>
          <a:stretch/>
        </p:blipFill>
        <p:spPr>
          <a:xfrm>
            <a:off x="2471057" y="1157999"/>
            <a:ext cx="1704159" cy="30665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2" name="Google Shape;322;p13"/>
          <p:cNvPicPr preferRelativeResize="0"/>
          <p:nvPr/>
        </p:nvPicPr>
        <p:blipFill rotWithShape="1">
          <a:blip r:embed="rId3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3"/>
          <p:cNvSpPr/>
          <p:nvPr/>
        </p:nvSpPr>
        <p:spPr>
          <a:xfrm>
            <a:off x="952500" y="1562100"/>
            <a:ext cx="78105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4" name="Google Shape;324;p13"/>
          <p:cNvSpPr/>
          <p:nvPr/>
        </p:nvSpPr>
        <p:spPr>
          <a:xfrm>
            <a:off x="9525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5" name="Google Shape;325;p13"/>
          <p:cNvSpPr/>
          <p:nvPr/>
        </p:nvSpPr>
        <p:spPr>
          <a:xfrm>
            <a:off x="25527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6" name="Google Shape;326;p13"/>
          <p:cNvSpPr/>
          <p:nvPr/>
        </p:nvSpPr>
        <p:spPr>
          <a:xfrm>
            <a:off x="4152900" y="1562100"/>
            <a:ext cx="1409700" cy="27765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7" name="Google Shape;327;p13"/>
          <p:cNvSpPr/>
          <p:nvPr/>
        </p:nvSpPr>
        <p:spPr>
          <a:xfrm>
            <a:off x="5753100" y="1562100"/>
            <a:ext cx="1409700" cy="26146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8" name="Google Shape;328;p13"/>
          <p:cNvSpPr/>
          <p:nvPr/>
        </p:nvSpPr>
        <p:spPr>
          <a:xfrm>
            <a:off x="7353300" y="1562100"/>
            <a:ext cx="1409700" cy="24526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29" name="Google Shape;329;p13"/>
          <p:cNvSpPr/>
          <p:nvPr/>
        </p:nvSpPr>
        <p:spPr>
          <a:xfrm>
            <a:off x="952500" y="571500"/>
            <a:ext cx="64008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50"/>
              <a:buFont typeface="Manrope"/>
              <a:buNone/>
            </a:pPr>
            <a:r>
              <a:rPr b="1" i="0" lang="ru-RU" sz="285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От материалов — к отчету</a:t>
            </a:r>
            <a:endParaRPr b="0" i="0" sz="285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30" name="Google Shape;330;p13"/>
          <p:cNvSpPr txBox="1"/>
          <p:nvPr/>
        </p:nvSpPr>
        <p:spPr>
          <a:xfrm>
            <a:off x="879566" y="1180385"/>
            <a:ext cx="4508864" cy="332264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Мы собрали и проверили материалы и теперь их нужно упорядочить.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ИИ может помочь: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выделить главное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убрать повторы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объединить похожую информацию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распределить сведения по разделам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подготовить черновик текста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Но сначала </a:t>
            </a:r>
            <a:r>
              <a:rPr b="1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человек должен решить, </a:t>
            </a:r>
            <a:br>
              <a:rPr b="1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что должно войти в отчет!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1" name="Google Shape;331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45100" y="1029494"/>
            <a:ext cx="3517900" cy="3517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5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14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Упорядочиваем материалы</a:t>
            </a:r>
            <a:endParaRPr/>
          </a:p>
        </p:txBody>
      </p:sp>
      <p:sp>
        <p:nvSpPr>
          <p:cNvPr id="337" name="Google Shape;337;p14"/>
          <p:cNvSpPr txBox="1"/>
          <p:nvPr>
            <p:ph idx="1" type="body"/>
          </p:nvPr>
        </p:nvSpPr>
        <p:spPr>
          <a:xfrm>
            <a:off x="952500" y="1181100"/>
            <a:ext cx="7905750" cy="34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lang="ru-RU" sz="1600"/>
              <a:t>Работа в группе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Загрузите в ИИ собранные материалы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Попросите ИИ изучить материалы, выделить главное и распределить информацию по смысловым разделам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Обсудите результат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Определите структуру будущего отчета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При необходимости уточните промпт</a:t>
            </a:r>
            <a:endParaRPr b="0" sz="1600"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Сравните первый и второй результаты</a:t>
            </a:r>
            <a:endParaRPr sz="16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5"/>
          <p:cNvSpPr txBox="1"/>
          <p:nvPr>
            <p:ph type="title"/>
          </p:nvPr>
        </p:nvSpPr>
        <p:spPr>
          <a:xfrm>
            <a:off x="952500" y="571500"/>
            <a:ext cx="790575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Как составить хороший промпт для обобщения материалов?</a:t>
            </a:r>
            <a:endParaRPr/>
          </a:p>
        </p:txBody>
      </p:sp>
      <p:sp>
        <p:nvSpPr>
          <p:cNvPr id="343" name="Google Shape;343;p15"/>
          <p:cNvSpPr txBox="1"/>
          <p:nvPr>
            <p:ph idx="1" type="body"/>
          </p:nvPr>
        </p:nvSpPr>
        <p:spPr>
          <a:xfrm>
            <a:off x="952500" y="1557625"/>
            <a:ext cx="79059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b="0" lang="ru-RU" sz="1600"/>
              <a:t>Чтобы получить нужный результат, укажите: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Что нужно сделать?</a:t>
            </a:r>
            <a:br>
              <a:rPr b="0" lang="ru-RU" sz="1600"/>
            </a:br>
            <a:r>
              <a:rPr b="0" lang="ru-RU" sz="1200"/>
              <a:t>«Выдели главное и обобщи информацию»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Что включить в отчет?</a:t>
            </a:r>
            <a:br>
              <a:rPr b="0" lang="ru-RU" sz="1600"/>
            </a:br>
            <a:r>
              <a:rPr b="0" lang="ru-RU" sz="1200"/>
              <a:t>«Разделы: питание, поведение, охрана…»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Как оформить результат?</a:t>
            </a:r>
            <a:br>
              <a:rPr b="0" lang="ru-RU" sz="1600"/>
            </a:br>
            <a:r>
              <a:rPr b="0" lang="ru-RU" sz="1200"/>
              <a:t>«Составь таблицу / план отчета с короткими текстами разделов»</a:t>
            </a:r>
            <a:endParaRPr/>
          </a:p>
          <a:p>
            <a:pPr indent="-285750" lvl="0" marL="28575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На чем основываться в работе?</a:t>
            </a:r>
            <a:br>
              <a:rPr b="0" lang="ru-RU" sz="1600"/>
            </a:br>
            <a:r>
              <a:rPr b="0" lang="ru-RU" sz="1200"/>
              <a:t>«Используй только предоставленные материалы»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b="0" sz="16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16"/>
          <p:cNvSpPr txBox="1"/>
          <p:nvPr>
            <p:ph type="title"/>
          </p:nvPr>
        </p:nvSpPr>
        <p:spPr>
          <a:xfrm>
            <a:off x="2937329" y="582385"/>
            <a:ext cx="3154136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2800"/>
              <a:buFont typeface="Manrope"/>
              <a:buNone/>
            </a:pPr>
            <a:r>
              <a:rPr lang="ru-RU">
                <a:solidFill>
                  <a:srgbClr val="9CD747"/>
                </a:solidFill>
              </a:rPr>
              <a:t>ИИ + человек</a:t>
            </a:r>
            <a:endParaRPr/>
          </a:p>
        </p:txBody>
      </p:sp>
      <p:sp>
        <p:nvSpPr>
          <p:cNvPr id="349" name="Google Shape;349;p16"/>
          <p:cNvSpPr txBox="1"/>
          <p:nvPr>
            <p:ph idx="1" type="body"/>
          </p:nvPr>
        </p:nvSpPr>
        <p:spPr>
          <a:xfrm>
            <a:off x="858157" y="1744758"/>
            <a:ext cx="3619500" cy="20058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lang="ru-RU" sz="1600"/>
              <a:t>Что можно доверить ИИ?</a:t>
            </a:r>
            <a:endParaRPr/>
          </a:p>
          <a:p>
            <a:pPr indent="-285750" lvl="0" marL="28575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Поиск и сбор материалов</a:t>
            </a:r>
            <a:endParaRPr/>
          </a:p>
          <a:p>
            <a:pPr indent="-285750" lvl="0" marL="28575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Упорядочивание информации</a:t>
            </a:r>
            <a:endParaRPr/>
          </a:p>
          <a:p>
            <a:pPr indent="-285750" lvl="0" marL="28575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Обобщение материалов</a:t>
            </a:r>
            <a:endParaRPr/>
          </a:p>
          <a:p>
            <a:pPr indent="-285750" lvl="0" marL="28575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Подготовку черновика</a:t>
            </a:r>
            <a:endParaRPr/>
          </a:p>
          <a:p>
            <a:pPr indent="0" lvl="0" marL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b="0" sz="1600"/>
          </a:p>
        </p:txBody>
      </p:sp>
      <p:sp>
        <p:nvSpPr>
          <p:cNvPr id="350" name="Google Shape;350;p16"/>
          <p:cNvSpPr txBox="1"/>
          <p:nvPr/>
        </p:nvSpPr>
        <p:spPr>
          <a:xfrm>
            <a:off x="4477657" y="2372132"/>
            <a:ext cx="4572000" cy="200587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Что должен делать человек?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Определять цель исследования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Проверять факты и источники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Оценивать качество информации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Принимать решения и делать выводы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25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Формулировать собственную позицию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1" name="Google Shape;351;p16"/>
          <p:cNvSpPr txBox="1"/>
          <p:nvPr/>
        </p:nvSpPr>
        <p:spPr>
          <a:xfrm>
            <a:off x="550635" y="4631226"/>
            <a:ext cx="8307615" cy="33874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 ИИ — помощник исследователя, а не его замена! 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he image shows a colorful, cartoonish robot with a smiling face, large eyes, and expressive hands, standing upright with a robotic arm.&#10;&#10;Содержимое, созданное искусственным интеллектом, может быть неверным." id="352" name="Google Shape;35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46514" y="520538"/>
            <a:ext cx="1180938" cy="11809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hild with blonde hair, dressed in a black skirt and white blouse, is standing in front of a black tablet with an open book.&#10;&#10;Содержимое, созданное искусственным интеллектом, может быть неверным." id="353" name="Google Shape;353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98160" y="274363"/>
            <a:ext cx="1844545" cy="18445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young boy standing with his hands raised, wearing a green hoodie, blue jeans, and green Converse shoes.&#10;&#10;Содержимое, созданное искусственным интеллектом, может быть неверным." id="354" name="Google Shape;354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20433" y="377371"/>
            <a:ext cx="1775278" cy="17752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9FAFA"/>
        </a:solidFill>
      </p:bgPr>
    </p:bg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60" name="Google Shape;360;p17"/>
          <p:cNvPicPr preferRelativeResize="0"/>
          <p:nvPr/>
        </p:nvPicPr>
        <p:blipFill rotWithShape="1">
          <a:blip r:embed="rId3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61" name="Google Shape;361;p17"/>
          <p:cNvSpPr/>
          <p:nvPr/>
        </p:nvSpPr>
        <p:spPr>
          <a:xfrm>
            <a:off x="952500" y="774351"/>
            <a:ext cx="3119400" cy="145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</a:pPr>
            <a:r>
              <a:rPr b="1" i="0" lang="ru-RU" sz="285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Заметки исследователей</a:t>
            </a:r>
            <a:endParaRPr b="0" i="0" sz="285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descr="preencoded.png" id="362" name="Google Shape;36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57750" y="-4762"/>
            <a:ext cx="428625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hild with curly blonde hair, wearing a white shirt, black skirt, and green hairband, is seated with a book open in front of her, holding a pencil.&#10;&#10;Содержимое, созданное искусственным интеллектом, может быть неверным." id="363" name="Google Shape;363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56150" y="2566988"/>
            <a:ext cx="2433864" cy="24338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young child sitting on a chair, wearing a green sweater and green shoes, holding a laptop and a magnifying glass.&#10;&#10;Содержимое, созданное искусственным интеллектом, может быть неверным." id="364" name="Google Shape;364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620895" y="246743"/>
            <a:ext cx="2506662" cy="2506662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17"/>
          <p:cNvSpPr txBox="1"/>
          <p:nvPr/>
        </p:nvSpPr>
        <p:spPr>
          <a:xfrm>
            <a:off x="805543" y="2216865"/>
            <a:ext cx="4052207" cy="21017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Какую часть работы можно доверить ИИ?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42857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Как ты понял, что информации от ИИ нельзя всегда доверять?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42857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Как изменялся результат после уточнения промпта?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42857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i="0" lang="ru-RU" sz="14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Что ты теперь будешь делать по-другому, используя ИИ для учебной работы?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robot with a cat face stands amidst a collection of scattered books and documents, seemingly inquisitive.&#10;&#10;Содержимое, созданное искусственным интеллектом, может быть неверным." id="227" name="Google Shape;22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77461" y="909297"/>
            <a:ext cx="2151888" cy="21518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child with blonde hair, green eyes, wearing a black skirt and white blouse, and black shoes.&#10;&#10;Содержимое, созданное искусственным интеллектом, может быть неверным." id="228" name="Google Shape;228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05623" y="2155438"/>
            <a:ext cx="2328754" cy="2328754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"/>
          <p:cNvSpPr txBox="1"/>
          <p:nvPr>
            <p:ph type="title"/>
          </p:nvPr>
        </p:nvSpPr>
        <p:spPr>
          <a:xfrm>
            <a:off x="952500" y="831850"/>
            <a:ext cx="3119438" cy="1009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Сегодня мы научимся:</a:t>
            </a:r>
            <a:endParaRPr/>
          </a:p>
        </p:txBody>
      </p:sp>
      <p:sp>
        <p:nvSpPr>
          <p:cNvPr id="230" name="Google Shape;230;p2"/>
          <p:cNvSpPr txBox="1"/>
          <p:nvPr/>
        </p:nvSpPr>
        <p:spPr>
          <a:xfrm>
            <a:off x="952500" y="1841500"/>
            <a:ext cx="5142258" cy="2126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искать материалы с помощью ИИ;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проверять достоверность информации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упорядочивать материалы с помощью ИИ;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сохранять критическое мышление при использовании ИИ.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he image depicts a young boy standing with his hands raised, wearing a green hoodie, blue jeans, and green Converse shoes.&#10;&#10;Содержимое, созданное искусственным интеллектом, может быть неверным." id="231" name="Google Shape;231;p2"/>
          <p:cNvPicPr preferRelativeResize="0"/>
          <p:nvPr/>
        </p:nvPicPr>
        <p:blipFill rotWithShape="1">
          <a:blip r:embed="rId5">
            <a:alphaModFix/>
          </a:blip>
          <a:srcRect b="0" l="23743" r="30773" t="0"/>
          <a:stretch/>
        </p:blipFill>
        <p:spPr>
          <a:xfrm>
            <a:off x="7872761" y="2067393"/>
            <a:ext cx="1139291" cy="25048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7" name="Google Shape;237;p3"/>
          <p:cNvPicPr preferRelativeResize="0"/>
          <p:nvPr/>
        </p:nvPicPr>
        <p:blipFill rotWithShape="1">
          <a:blip r:embed="rId3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3"/>
          <p:cNvSpPr/>
          <p:nvPr/>
        </p:nvSpPr>
        <p:spPr>
          <a:xfrm>
            <a:off x="952499" y="571500"/>
            <a:ext cx="792199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</a:pPr>
            <a:r>
              <a:rPr b="1" i="0" lang="ru-RU" sz="285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ИИ-помощник в исследованиях</a:t>
            </a:r>
            <a:endParaRPr b="0" i="0" sz="285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39" name="Google Shape;239;p3"/>
          <p:cNvSpPr/>
          <p:nvPr/>
        </p:nvSpPr>
        <p:spPr>
          <a:xfrm>
            <a:off x="952499" y="1171668"/>
            <a:ext cx="8039100" cy="150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Представьте, что вам поручили  учебное исследование на тему </a:t>
            </a:r>
            <a:b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«</a:t>
            </a:r>
            <a:r>
              <a:rPr b="1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Зубры — одни из крупнейших краснокнижных животных России</a:t>
            </a:r>
            <a:r>
              <a:rPr b="1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».</a:t>
            </a:r>
            <a:endParaRPr b="1" i="0" sz="1800" u="none" cap="none" strike="noStrike">
              <a:solidFill>
                <a:srgbClr val="0A0C07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A0C07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Как может помочь ИИ в вашем исследовании?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Step&#10;&#10;Содержимое, созданное искусственным интеллектом, может быть неверным." id="240" name="Google Shape;240;p3"/>
          <p:cNvPicPr preferRelativeResize="0"/>
          <p:nvPr/>
        </p:nvPicPr>
        <p:blipFill rotWithShape="1">
          <a:blip r:embed="rId4">
            <a:alphaModFix/>
          </a:blip>
          <a:srcRect b="4710" l="0" r="0" t="8374"/>
          <a:stretch/>
        </p:blipFill>
        <p:spPr>
          <a:xfrm>
            <a:off x="571501" y="2812965"/>
            <a:ext cx="5092700" cy="2325773"/>
          </a:xfrm>
          <a:prstGeom prst="round1Rect">
            <a:avLst>
              <a:gd fmla="val 27012" name="adj"/>
            </a:avLst>
          </a:prstGeom>
          <a:noFill/>
          <a:ln>
            <a:noFill/>
          </a:ln>
        </p:spPr>
      </p:pic>
      <p:sp>
        <p:nvSpPr>
          <p:cNvPr id="241" name="Google Shape;241;p3"/>
          <p:cNvSpPr txBox="1"/>
          <p:nvPr/>
        </p:nvSpPr>
        <p:spPr>
          <a:xfrm>
            <a:off x="5867400" y="2900318"/>
            <a:ext cx="3007092" cy="107721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Где искать информацию?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Что выбрать?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Можно ли ей доверять?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i="0" lang="ru-RU" sz="16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Как превратить ее в отчет?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47" name="Google Shape;247;p4"/>
          <p:cNvPicPr preferRelativeResize="0"/>
          <p:nvPr/>
        </p:nvPicPr>
        <p:blipFill rotWithShape="1">
          <a:blip r:embed="rId3">
            <a:alphaModFix/>
          </a:blip>
          <a:srcRect b="93" l="0" r="0" t="0"/>
          <a:stretch/>
        </p:blipFill>
        <p:spPr>
          <a:xfrm>
            <a:off x="0" y="-4762"/>
            <a:ext cx="5715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"/>
          <p:cNvSpPr/>
          <p:nvPr/>
        </p:nvSpPr>
        <p:spPr>
          <a:xfrm>
            <a:off x="952499" y="571500"/>
            <a:ext cx="7921993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50"/>
              <a:buFont typeface="Manrope"/>
              <a:buNone/>
            </a:pPr>
            <a:r>
              <a:rPr b="1" i="0" lang="ru-RU" sz="285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ИИ-помощник в исследованиях</a:t>
            </a:r>
            <a:endParaRPr b="0" i="0" sz="2850" u="none" cap="none" strike="noStrike">
              <a:solidFill>
                <a:schemeClr val="dk1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9" name="Google Shape;249;p4"/>
          <p:cNvSpPr/>
          <p:nvPr/>
        </p:nvSpPr>
        <p:spPr>
          <a:xfrm>
            <a:off x="952499" y="2343752"/>
            <a:ext cx="7307857" cy="1856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Выполнять поиск информации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Находить источники в интернете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Выделить главное: обобщить и структурировать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Arial"/>
              <a:buChar char="•"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Оформить черновик отчета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0" name="Google Shape;250;p4"/>
          <p:cNvSpPr/>
          <p:nvPr/>
        </p:nvSpPr>
        <p:spPr>
          <a:xfrm>
            <a:off x="952499" y="1171668"/>
            <a:ext cx="8039100" cy="1508032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Представьте, что вам поручили  учебное исследование на тему </a:t>
            </a:r>
            <a:b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</a:br>
            <a:r>
              <a:rPr b="1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«</a:t>
            </a:r>
            <a:r>
              <a:rPr b="1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Зубры — одни из крупнейших краснокнижных животных России</a:t>
            </a:r>
            <a:r>
              <a:rPr b="1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».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t/>
            </a:r>
            <a:endParaRPr b="1" i="0" sz="1800" u="none" cap="none" strike="noStrike">
              <a:solidFill>
                <a:srgbClr val="0A0C07"/>
              </a:solidFill>
              <a:latin typeface="Manrope"/>
              <a:ea typeface="Manrope"/>
              <a:cs typeface="Manrope"/>
              <a:sym typeface="Manrop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ru-RU" sz="1800" u="none" cap="none" strike="noStrike">
                <a:solidFill>
                  <a:srgbClr val="0A0C07"/>
                </a:solidFill>
                <a:latin typeface="Manrope"/>
                <a:ea typeface="Manrope"/>
                <a:cs typeface="Manrope"/>
                <a:sym typeface="Manrope"/>
              </a:rPr>
              <a:t>Как может помочь ИИ в вашем исследовании?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5"/>
          <p:cNvSpPr txBox="1"/>
          <p:nvPr>
            <p:ph type="title"/>
          </p:nvPr>
        </p:nvSpPr>
        <p:spPr>
          <a:xfrm>
            <a:off x="952500" y="1098550"/>
            <a:ext cx="3119438" cy="167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ИИ помогает исследователю, но не заменяет его</a:t>
            </a:r>
            <a:endParaRPr/>
          </a:p>
        </p:txBody>
      </p:sp>
      <p:sp>
        <p:nvSpPr>
          <p:cNvPr id="256" name="Google Shape;256;p5"/>
          <p:cNvSpPr txBox="1"/>
          <p:nvPr/>
        </p:nvSpPr>
        <p:spPr>
          <a:xfrm>
            <a:off x="952500" y="3175685"/>
            <a:ext cx="2971800" cy="9233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Manrope"/>
              <a:buNone/>
            </a:pPr>
            <a:r>
              <a:rPr b="0" i="0" lang="ru-RU" sz="1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Ответственность за результат остается у человека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7" name="Google Shape;25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38382" y="1138122"/>
            <a:ext cx="4210279" cy="23748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shows a child wearing a black skirt and white blouse, with green hair ties and black shoes.&#10;&#10;Содержимое, созданное искусственным интеллектом, может быть неверным." id="258" name="Google Shape;258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384550" y="979372"/>
            <a:ext cx="2870200" cy="28702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young child sitting on a chair, wearing a green sweater and green shoes, holding a laptop and a magnifying glass.&#10;&#10;Содержимое, созданное искусственным интеллектом, может быть неверным." id="259" name="Google Shape;259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44894" y="2343694"/>
            <a:ext cx="1866356" cy="18663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6"/>
          <p:cNvSpPr/>
          <p:nvPr/>
        </p:nvSpPr>
        <p:spPr>
          <a:xfrm>
            <a:off x="6829245" y="319345"/>
            <a:ext cx="2200894" cy="326753"/>
          </a:xfrm>
          <a:prstGeom prst="flowChartAlternateProcess">
            <a:avLst/>
          </a:prstGeom>
          <a:noFill/>
          <a:ln cap="flat" cmpd="sng" w="12700">
            <a:solidFill>
              <a:srgbClr val="9CD747"/>
            </a:solidFill>
            <a:prstDash val="solid"/>
            <a:miter lim="8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ru-RU" sz="8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Найди все о зубрах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6"/>
          <p:cNvSpPr txBox="1"/>
          <p:nvPr>
            <p:ph type="title"/>
          </p:nvPr>
        </p:nvSpPr>
        <p:spPr>
          <a:xfrm>
            <a:off x="952503" y="1560229"/>
            <a:ext cx="4546962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Промпт </a:t>
            </a:r>
            <a:br>
              <a:rPr lang="ru-RU"/>
            </a:br>
            <a:r>
              <a:rPr lang="ru-RU"/>
              <a:t>определяет результат</a:t>
            </a:r>
            <a:endParaRPr/>
          </a:p>
        </p:txBody>
      </p:sp>
      <p:sp>
        <p:nvSpPr>
          <p:cNvPr id="266" name="Google Shape;266;p6"/>
          <p:cNvSpPr txBox="1"/>
          <p:nvPr>
            <p:ph idx="1" type="body"/>
          </p:nvPr>
        </p:nvSpPr>
        <p:spPr>
          <a:xfrm>
            <a:off x="952501" y="2430747"/>
            <a:ext cx="4292238" cy="62865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Manrope"/>
              <a:buNone/>
            </a:pPr>
            <a:r>
              <a:rPr lang="ru-RU"/>
              <a:t>Промпт </a:t>
            </a:r>
            <a:r>
              <a:rPr b="0" lang="ru-RU"/>
              <a:t>— это инструкция для ИИ. </a:t>
            </a:r>
            <a:br>
              <a:rPr b="0" lang="ru-RU"/>
            </a:br>
            <a:r>
              <a:rPr b="0" lang="ru-RU"/>
              <a:t>Чем точнее задача, тем полезнее результат.</a:t>
            </a:r>
            <a:endParaRPr/>
          </a:p>
        </p:txBody>
      </p:sp>
      <p:sp>
        <p:nvSpPr>
          <p:cNvPr id="267" name="Google Shape;267;p6"/>
          <p:cNvSpPr/>
          <p:nvPr/>
        </p:nvSpPr>
        <p:spPr>
          <a:xfrm>
            <a:off x="3290305" y="3802549"/>
            <a:ext cx="2049012" cy="256820"/>
          </a:xfrm>
          <a:prstGeom prst="flowChartAlternateProcess">
            <a:avLst/>
          </a:prstGeom>
          <a:noFill/>
          <a:ln cap="flat" cmpd="sng" w="12700">
            <a:solidFill>
              <a:srgbClr val="9CD747"/>
            </a:solidFill>
            <a:prstDash val="solid"/>
            <a:miter lim="8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ru-RU" sz="700" u="none" cap="none" strike="noStrike">
                <a:solidFill>
                  <a:schemeClr val="dk1"/>
                </a:solidFill>
                <a:latin typeface="Manrope"/>
                <a:ea typeface="Manrope"/>
                <a:cs typeface="Manrope"/>
                <a:sym typeface="Manrope"/>
              </a:rPr>
              <a:t>Подготовь информацию  о зубрах для школьного исследования. Включи: ….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child in a green hoodie points excitedly at a robot with a glowing head, surrounded by stacks of books and papers.&#10;&#10;Содержимое, созданное искусственным интеллектом, может быть неверным." id="268" name="Google Shape;268;p6"/>
          <p:cNvPicPr preferRelativeResize="0"/>
          <p:nvPr/>
        </p:nvPicPr>
        <p:blipFill rotWithShape="1">
          <a:blip r:embed="rId3">
            <a:alphaModFix/>
          </a:blip>
          <a:srcRect b="0" l="0" r="0" t="22222"/>
          <a:stretch/>
        </p:blipFill>
        <p:spPr>
          <a:xfrm>
            <a:off x="5988194" y="304603"/>
            <a:ext cx="2914903" cy="22671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shows a cartoon bear robot, with a Russian Bison (Bison bonasus) displayed on a computer screen, detailing its habitat, physical characteristics, lifespan, diet, and reproduction.&#10;&#10;Содержимое, созданное искусственным интеллектом, может быть неверным." id="269" name="Google Shape;269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44739" y="2835371"/>
            <a:ext cx="3071862" cy="17327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shows a child wearing a white dress with a black skirt, black shoes, and green hairbun.&#10;&#10;Содержимое, созданное искусственным интеллектом, может быть неверным." id="270" name="Google Shape;270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381815" y="2942960"/>
            <a:ext cx="2210935" cy="22109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7"/>
          <p:cNvSpPr txBox="1"/>
          <p:nvPr>
            <p:ph type="title"/>
          </p:nvPr>
        </p:nvSpPr>
        <p:spPr>
          <a:xfrm>
            <a:off x="952500" y="571500"/>
            <a:ext cx="8001000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Ищем материалы с помощью ИИ</a:t>
            </a:r>
            <a:endParaRPr/>
          </a:p>
        </p:txBody>
      </p:sp>
      <p:sp>
        <p:nvSpPr>
          <p:cNvPr id="276" name="Google Shape;276;p7"/>
          <p:cNvSpPr txBox="1"/>
          <p:nvPr>
            <p:ph idx="1" type="body"/>
          </p:nvPr>
        </p:nvSpPr>
        <p:spPr>
          <a:xfrm>
            <a:off x="952500" y="1181100"/>
            <a:ext cx="8001000" cy="27203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8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rPr lang="ru-RU" sz="1600"/>
              <a:t>Работа в группе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Изучите и обсудите результат работы первого промпта</a:t>
            </a:r>
            <a:endParaRPr b="0" sz="1600"/>
          </a:p>
          <a:p>
            <a:pPr indent="-342900" lvl="1" marL="685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lang="ru-RU" sz="1400"/>
              <a:t>чего в нем достаточно?</a:t>
            </a:r>
            <a:endParaRPr/>
          </a:p>
          <a:p>
            <a:pPr indent="-342900" lvl="1" marL="685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lang="ru-RU" sz="1400"/>
              <a:t>какой информации не хватает?</a:t>
            </a:r>
            <a:endParaRPr/>
          </a:p>
          <a:p>
            <a:pPr indent="-342900" lvl="1" marL="6858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b="0" lang="ru-RU" sz="1400"/>
              <a:t>что оказалось лишним?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Сформулируйте свои цели исследования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Составьте более точный промпт в соответствии с целями</a:t>
            </a:r>
            <a:endParaRPr/>
          </a:p>
          <a:p>
            <a:pPr indent="-342900" lvl="0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AutoNum type="arabicPeriod"/>
            </a:pPr>
            <a:r>
              <a:rPr b="0" lang="ru-RU" sz="1600"/>
              <a:t>Сравните первый и второй результаты.</a:t>
            </a:r>
            <a:endParaRPr/>
          </a:p>
          <a:p>
            <a:pPr indent="0" lvl="0" marL="0" rtl="0" algn="l">
              <a:lnSpc>
                <a:spcPct val="98000"/>
              </a:lnSpc>
              <a:spcBef>
                <a:spcPts val="1200"/>
              </a:spcBef>
              <a:spcAft>
                <a:spcPts val="0"/>
              </a:spcAft>
              <a:buClr>
                <a:srgbClr val="0A0C07"/>
              </a:buClr>
              <a:buSzPts val="1600"/>
              <a:buFont typeface="Manrope"/>
              <a:buNone/>
            </a:pPr>
            <a:r>
              <a:t/>
            </a:r>
            <a:endParaRPr sz="16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8"/>
          <p:cNvSpPr txBox="1"/>
          <p:nvPr>
            <p:ph type="title"/>
          </p:nvPr>
        </p:nvSpPr>
        <p:spPr>
          <a:xfrm>
            <a:off x="952500" y="571500"/>
            <a:ext cx="4848225" cy="41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Как уточнить запрос?</a:t>
            </a:r>
            <a:endParaRPr/>
          </a:p>
        </p:txBody>
      </p:sp>
      <p:sp>
        <p:nvSpPr>
          <p:cNvPr id="282" name="Google Shape;282;p8"/>
          <p:cNvSpPr txBox="1"/>
          <p:nvPr>
            <p:ph idx="1" type="body"/>
          </p:nvPr>
        </p:nvSpPr>
        <p:spPr>
          <a:xfrm>
            <a:off x="952500" y="1697236"/>
            <a:ext cx="4114800" cy="277368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1400"/>
              <a:buFont typeface="Manrope"/>
              <a:buNone/>
            </a:pPr>
            <a:r>
              <a:rPr lang="ru-RU"/>
              <a:t>Хороший промпт помогает ИИ понять:</a:t>
            </a:r>
            <a:endParaRPr/>
          </a:p>
          <a:p>
            <a:pPr indent="-285750" lvl="0" marL="285750" rtl="0" algn="l">
              <a:lnSpc>
                <a:spcPct val="112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lang="ru-RU"/>
              <a:t>Кто ты?</a:t>
            </a:r>
            <a:br>
              <a:rPr lang="ru-RU"/>
            </a:br>
            <a:r>
              <a:rPr b="0" lang="ru-RU"/>
              <a:t>«Ты — помощник ученика 6 класса…»</a:t>
            </a:r>
            <a:endParaRPr/>
          </a:p>
          <a:p>
            <a:pPr indent="-285750" lvl="0" marL="285750" rtl="0" algn="l">
              <a:lnSpc>
                <a:spcPct val="112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lang="ru-RU"/>
              <a:t>Что исследуем?</a:t>
            </a:r>
            <a:br>
              <a:rPr lang="ru-RU"/>
            </a:br>
            <a:r>
              <a:rPr b="0" lang="ru-RU"/>
              <a:t>«Зубры как охраняемые животные в России»</a:t>
            </a:r>
            <a:endParaRPr/>
          </a:p>
          <a:p>
            <a:pPr indent="-285750" lvl="0" marL="285750" rtl="0" algn="l">
              <a:lnSpc>
                <a:spcPct val="112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lang="ru-RU"/>
              <a:t>Что нужно сделать?</a:t>
            </a:r>
            <a:br>
              <a:rPr lang="ru-RU"/>
            </a:br>
            <a:r>
              <a:rPr b="0" lang="ru-RU"/>
              <a:t>«Найди  информацию в проверенных источниках»</a:t>
            </a:r>
            <a:endParaRPr/>
          </a:p>
          <a:p>
            <a:pPr indent="-285750" lvl="0" marL="285750" rtl="0" algn="l">
              <a:lnSpc>
                <a:spcPct val="112000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400"/>
              <a:buFont typeface="Arial"/>
              <a:buChar char="•"/>
            </a:pPr>
            <a:r>
              <a:rPr lang="ru-RU"/>
              <a:t>Что должно получиться?</a:t>
            </a:r>
            <a:br>
              <a:rPr lang="ru-RU"/>
            </a:br>
            <a:r>
              <a:rPr b="0" lang="ru-RU"/>
              <a:t>«Подготовь материал для учебного проекта»</a:t>
            </a:r>
            <a:endParaRPr/>
          </a:p>
        </p:txBody>
      </p:sp>
      <p:pic>
        <p:nvPicPr>
          <p:cNvPr id="283" name="Google Shape;283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166360" y="1074420"/>
            <a:ext cx="3649980" cy="3649980"/>
          </a:xfrm>
          <a:prstGeom prst="rect">
            <a:avLst/>
          </a:prstGeom>
          <a:noFill/>
          <a:ln>
            <a:noFill/>
          </a:ln>
        </p:spPr>
      </p:pic>
      <p:sp>
        <p:nvSpPr>
          <p:cNvPr id="284" name="Google Shape;284;p8"/>
          <p:cNvSpPr txBox="1"/>
          <p:nvPr/>
        </p:nvSpPr>
        <p:spPr>
          <a:xfrm>
            <a:off x="883920" y="1159252"/>
            <a:ext cx="4572000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800"/>
              <a:buFont typeface="Manrope"/>
              <a:buNone/>
            </a:pPr>
            <a:r>
              <a:rPr b="1" i="0" lang="ru-RU" sz="1800" u="none" cap="none" strike="noStrike">
                <a:solidFill>
                  <a:srgbClr val="9CD747"/>
                </a:solidFill>
                <a:latin typeface="Manrope"/>
                <a:ea typeface="Manrope"/>
                <a:cs typeface="Manrope"/>
                <a:sym typeface="Manrope"/>
              </a:rPr>
              <a:t>РОЛЬ + ТЕМА + ЗАДАЧА + РЕЗУЛЬТАТ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9"/>
          <p:cNvSpPr txBox="1"/>
          <p:nvPr>
            <p:ph type="title"/>
          </p:nvPr>
        </p:nvSpPr>
        <p:spPr>
          <a:xfrm>
            <a:off x="921748" y="330926"/>
            <a:ext cx="7160487" cy="161544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1964"/>
              </a:lnSpc>
              <a:spcBef>
                <a:spcPts val="0"/>
              </a:spcBef>
              <a:spcAft>
                <a:spcPts val="0"/>
              </a:spcAft>
              <a:buClr>
                <a:srgbClr val="0A0C07"/>
              </a:buClr>
              <a:buSzPts val="2800"/>
              <a:buFont typeface="Manrope"/>
              <a:buNone/>
            </a:pPr>
            <a:r>
              <a:rPr lang="ru-RU"/>
              <a:t>Вопросы для исследователей</a:t>
            </a:r>
            <a:endParaRPr/>
          </a:p>
        </p:txBody>
      </p:sp>
      <p:sp>
        <p:nvSpPr>
          <p:cNvPr id="290" name="Google Shape;290;p9"/>
          <p:cNvSpPr txBox="1"/>
          <p:nvPr>
            <p:ph idx="4294967295" type="body"/>
          </p:nvPr>
        </p:nvSpPr>
        <p:spPr>
          <a:xfrm>
            <a:off x="3304903" y="1672046"/>
            <a:ext cx="4917349" cy="28803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171450" lvl="0" marL="171450" rtl="0" algn="l">
              <a:lnSpc>
                <a:spcPct val="105999"/>
              </a:lnSpc>
              <a:spcBef>
                <a:spcPts val="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Что изменилось после уточнения промпта?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Быстро ли ИИ собрал материалы?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Все ли найденное относится к теме?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Стали ли материалы точнее после уточнения промпта?</a:t>
            </a:r>
            <a:endParaRPr/>
          </a:p>
          <a:p>
            <a:pPr indent="-171450" lvl="0" marL="171450" rtl="0" algn="l">
              <a:lnSpc>
                <a:spcPct val="105999"/>
              </a:lnSpc>
              <a:spcBef>
                <a:spcPts val="600"/>
              </a:spcBef>
              <a:spcAft>
                <a:spcPts val="0"/>
              </a:spcAft>
              <a:buClr>
                <a:srgbClr val="9CD747"/>
              </a:buClr>
              <a:buSzPts val="1600"/>
              <a:buFont typeface="Arial"/>
              <a:buChar char="•"/>
            </a:pPr>
            <a:r>
              <a:rPr b="0" lang="ru-RU" sz="1600"/>
              <a:t>Что пришлось изменить в запросе?</a:t>
            </a:r>
            <a:endParaRPr/>
          </a:p>
        </p:txBody>
      </p:sp>
      <p:pic>
        <p:nvPicPr>
          <p:cNvPr descr="A child with curly blonde hair, wearing a white shirt, black skirt, and green hairband, is seated with a book open in front of her, holding a pencil.&#10;&#10;Содержимое, созданное искусственным интеллектом, может быть неверным." id="291" name="Google Shape;291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40394" y="2656658"/>
            <a:ext cx="1936569" cy="193656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he image depicts a young child sitting on a chair, wearing a green sweater and green shoes, holding a laptop and a magnifying glass.&#10;&#10;Содержимое, созданное искусственным интеллектом, может быть неверным." id="292" name="Google Shape;292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640896" y="2886888"/>
            <a:ext cx="2036173" cy="2036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k">
  <a:themeElements>
    <a:clrScheme name="Sk">
      <a:dk1>
        <a:srgbClr val="0A0C07"/>
      </a:dk1>
      <a:lt1>
        <a:srgbClr val="F9FAFA"/>
      </a:lt1>
      <a:dk2>
        <a:srgbClr val="404C4F"/>
      </a:dk2>
      <a:lt2>
        <a:srgbClr val="FFFFFF"/>
      </a:lt2>
      <a:accent1>
        <a:srgbClr val="82BC25"/>
      </a:accent1>
      <a:accent2>
        <a:srgbClr val="B1EC52"/>
      </a:accent2>
      <a:accent3>
        <a:srgbClr val="404C4F"/>
      </a:accent3>
      <a:accent4>
        <a:srgbClr val="0A0C07"/>
      </a:accent4>
      <a:accent5>
        <a:srgbClr val="F9FAFA"/>
      </a:accent5>
      <a:accent6>
        <a:srgbClr val="70A81F"/>
      </a:accent6>
      <a:hlink>
        <a:srgbClr val="82BC25"/>
      </a:hlink>
      <a:folHlink>
        <a:srgbClr val="404C4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2026-05-21T08:14:45Z</dcterms:created>
  <dc:creator>PptxGenJS</dc:creator>
</cp:coreProperties>
</file>