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y="5143500" cx="9144000"/>
  <p:notesSz cx="5143500" cy="9144000"/>
  <p:embeddedFontLst>
    <p:embeddedFont>
      <p:font typeface="Inter"/>
      <p:regular r:id="rId22"/>
      <p:bold r:id="rId23"/>
      <p:italic r:id="rId24"/>
      <p:boldItalic r:id="rId25"/>
    </p:embeddedFont>
    <p:embeddedFont>
      <p:font typeface="Manrope"/>
      <p:regular r:id="rId26"/>
      <p:bold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8" roundtripDataSignature="AMtx7mhlWcmMVy/MCIqIJz5b7ba7oSotT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font" Target="fonts/Inter-regular.fntdata"/><Relationship Id="rId21" Type="http://schemas.openxmlformats.org/officeDocument/2006/relationships/slide" Target="slides/slide17.xml"/><Relationship Id="rId24" Type="http://schemas.openxmlformats.org/officeDocument/2006/relationships/font" Target="fonts/Inter-italic.fntdata"/><Relationship Id="rId23" Type="http://schemas.openxmlformats.org/officeDocument/2006/relationships/font" Target="fonts/Inter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Manrope-regular.fntdata"/><Relationship Id="rId25" Type="http://schemas.openxmlformats.org/officeDocument/2006/relationships/font" Target="fonts/Inter-boldItalic.fntdata"/><Relationship Id="rId28" Type="http://customschemas.google.com/relationships/presentationmetadata" Target="metadata"/><Relationship Id="rId27" Type="http://schemas.openxmlformats.org/officeDocument/2006/relationships/font" Target="fonts/Manrope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857400" y="685800"/>
            <a:ext cx="34291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8" name="Google Shape;208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9" name="Google Shape;309;p1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1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8" name="Google Shape;318;p1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7" name="Google Shape;327;p1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5" name="Google Shape;335;p1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6" name="Google Shape;346;p1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4" name="Google Shape;354;p1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1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1" name="Google Shape;361;p1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1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5" name="Google Shape;375;p1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1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3" name="Google Shape;223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2" name="Google Shape;232;p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4" name="Google Shape;244;p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4" name="Google Shape;254;p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0" name="Google Shape;270;p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1" name="Google Shape;281;p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0" name="Google Shape;290;p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0" name="Google Shape;300;p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ru-RU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showMasterSp="0" type="title">
  <p:cSld name="TITLE">
    <p:bg>
      <p:bgPr>
        <a:solidFill>
          <a:srgbClr val="F9FAFA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" name="Google Shape;10;p19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9"/>
          <p:cNvSpPr/>
          <p:nvPr/>
        </p:nvSpPr>
        <p:spPr>
          <a:xfrm>
            <a:off x="952500" y="1624013"/>
            <a:ext cx="3119438" cy="1895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" name="Google Shape;12;p19"/>
          <p:cNvSpPr/>
          <p:nvPr/>
        </p:nvSpPr>
        <p:spPr>
          <a:xfrm>
            <a:off x="952500" y="1624013"/>
            <a:ext cx="642938" cy="209550"/>
          </a:xfrm>
          <a:prstGeom prst="roundRect">
            <a:avLst>
              <a:gd fmla="val 436364" name="adj"/>
            </a:avLst>
          </a:prstGeom>
          <a:noFill/>
          <a:ln cap="flat" cmpd="sng" w="952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3" name="Google Shape;13;p19"/>
          <p:cNvSpPr txBox="1"/>
          <p:nvPr>
            <p:ph idx="1" type="body"/>
          </p:nvPr>
        </p:nvSpPr>
        <p:spPr>
          <a:xfrm>
            <a:off x="1047750" y="1671638"/>
            <a:ext cx="452438" cy="1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855"/>
              <a:buFont typeface="Manrope"/>
              <a:buNone/>
              <a:defRPr b="1" sz="855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9"/>
          <p:cNvSpPr/>
          <p:nvPr/>
        </p:nvSpPr>
        <p:spPr>
          <a:xfrm>
            <a:off x="952500" y="2119313"/>
            <a:ext cx="3119438" cy="1400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5" name="Google Shape;15;p19"/>
          <p:cNvSpPr txBox="1"/>
          <p:nvPr>
            <p:ph type="title"/>
          </p:nvPr>
        </p:nvSpPr>
        <p:spPr>
          <a:xfrm>
            <a:off x="952500" y="2119313"/>
            <a:ext cx="3119438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9"/>
          <p:cNvSpPr txBox="1"/>
          <p:nvPr>
            <p:ph idx="2" type="body"/>
          </p:nvPr>
        </p:nvSpPr>
        <p:spPr>
          <a:xfrm>
            <a:off x="952500" y="3290888"/>
            <a:ext cx="3119438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9"/>
          <p:cNvSpPr/>
          <p:nvPr>
            <p:ph idx="3" type="pic"/>
          </p:nvPr>
        </p:nvSpPr>
        <p:spPr>
          <a:xfrm>
            <a:off x="4381500" y="0"/>
            <a:ext cx="4762500" cy="4762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ромпт и ответ ИИ (вертикально)" showMasterSp="0">
  <p:cSld name="Промпт и ответ ИИ (вертикально)">
    <p:bg>
      <p:bgPr>
        <a:solidFill>
          <a:srgbClr val="F9FAFA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42" name="Google Shape;142;p28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8"/>
          <p:cNvSpPr txBox="1"/>
          <p:nvPr>
            <p:ph type="title"/>
          </p:nvPr>
        </p:nvSpPr>
        <p:spPr>
          <a:xfrm>
            <a:off x="952500" y="571500"/>
            <a:ext cx="56578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8"/>
          <p:cNvSpPr/>
          <p:nvPr>
            <p:ph idx="2" type="pic"/>
          </p:nvPr>
        </p:nvSpPr>
        <p:spPr>
          <a:xfrm>
            <a:off x="4857750" y="1333500"/>
            <a:ext cx="3429000" cy="3429000"/>
          </a:xfrm>
          <a:prstGeom prst="rect">
            <a:avLst/>
          </a:prstGeom>
          <a:noFill/>
          <a:ln>
            <a:noFill/>
          </a:ln>
        </p:spPr>
      </p:sp>
      <p:sp>
        <p:nvSpPr>
          <p:cNvPr id="145" name="Google Shape;145;p28"/>
          <p:cNvSpPr/>
          <p:nvPr/>
        </p:nvSpPr>
        <p:spPr>
          <a:xfrm>
            <a:off x="885825" y="1423988"/>
            <a:ext cx="3776662" cy="6524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46" name="Google Shape;146;p28"/>
          <p:cNvSpPr/>
          <p:nvPr/>
        </p:nvSpPr>
        <p:spPr>
          <a:xfrm>
            <a:off x="885825" y="1423988"/>
            <a:ext cx="3776662" cy="481012"/>
          </a:xfrm>
          <a:prstGeom prst="rect">
            <a:avLst/>
          </a:prstGeom>
          <a:solidFill>
            <a:srgbClr val="82BC25">
              <a:alpha val="2000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47" name="Google Shape;147;p28"/>
          <p:cNvSpPr txBox="1"/>
          <p:nvPr>
            <p:ph idx="1" type="body"/>
          </p:nvPr>
        </p:nvSpPr>
        <p:spPr>
          <a:xfrm>
            <a:off x="1028700" y="1566863"/>
            <a:ext cx="3490913" cy="195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58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855"/>
              <a:buFont typeface="Manrope"/>
              <a:buNone/>
              <a:defRPr b="1" sz="855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preencoded.png" id="148" name="Google Shape;14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91038" y="1905000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8"/>
          <p:cNvSpPr/>
          <p:nvPr/>
        </p:nvSpPr>
        <p:spPr>
          <a:xfrm>
            <a:off x="885825" y="2133600"/>
            <a:ext cx="3776662" cy="2714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50" name="Google Shape;150;p28"/>
          <p:cNvSpPr/>
          <p:nvPr/>
        </p:nvSpPr>
        <p:spPr>
          <a:xfrm>
            <a:off x="885825" y="2133600"/>
            <a:ext cx="3776662" cy="2543175"/>
          </a:xfrm>
          <a:prstGeom prst="rect">
            <a:avLst/>
          </a:prstGeom>
          <a:solidFill>
            <a:srgbClr val="0A0C07">
              <a:alpha val="5098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51" name="Google Shape;151;p28"/>
          <p:cNvSpPr txBox="1"/>
          <p:nvPr>
            <p:ph idx="3" type="body"/>
          </p:nvPr>
        </p:nvSpPr>
        <p:spPr>
          <a:xfrm>
            <a:off x="1028700" y="2276475"/>
            <a:ext cx="3490913" cy="22574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58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855"/>
              <a:buFont typeface="Manrope"/>
              <a:buNone/>
              <a:defRPr b="1" sz="855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preencoded.png" id="152" name="Google Shape;15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5825" y="4676775"/>
            <a:ext cx="171450" cy="1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крупное слово" showMasterSp="0">
  <p:cSld name="Тёмный — крупное слово">
    <p:bg>
      <p:bgPr>
        <a:solidFill>
          <a:srgbClr val="404C4F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54" name="Google Shape;154;p29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9"/>
          <p:cNvSpPr/>
          <p:nvPr/>
        </p:nvSpPr>
        <p:spPr>
          <a:xfrm>
            <a:off x="819150" y="476250"/>
            <a:ext cx="7505700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56" name="Google Shape;156;p29"/>
          <p:cNvSpPr/>
          <p:nvPr/>
        </p:nvSpPr>
        <p:spPr>
          <a:xfrm>
            <a:off x="4205288" y="476250"/>
            <a:ext cx="733425" cy="209550"/>
          </a:xfrm>
          <a:prstGeom prst="roundRect">
            <a:avLst>
              <a:gd fmla="val 436364" name="adj"/>
            </a:avLst>
          </a:prstGeom>
          <a:noFill/>
          <a:ln cap="flat" cmpd="sng" w="9525">
            <a:solidFill>
              <a:srgbClr val="B1EC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57" name="Google Shape;157;p29"/>
          <p:cNvSpPr txBox="1"/>
          <p:nvPr>
            <p:ph idx="1" type="body"/>
          </p:nvPr>
        </p:nvSpPr>
        <p:spPr>
          <a:xfrm>
            <a:off x="4300538" y="523875"/>
            <a:ext cx="542925" cy="1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1EC52"/>
              </a:buClr>
              <a:buSzPts val="855"/>
              <a:buFont typeface="Manrope"/>
              <a:buNone/>
              <a:defRPr b="1" sz="855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9"/>
          <p:cNvSpPr/>
          <p:nvPr/>
        </p:nvSpPr>
        <p:spPr>
          <a:xfrm>
            <a:off x="819150" y="971550"/>
            <a:ext cx="75057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59" name="Google Shape;159;p29"/>
          <p:cNvSpPr txBox="1"/>
          <p:nvPr>
            <p:ph type="title"/>
          </p:nvPr>
        </p:nvSpPr>
        <p:spPr>
          <a:xfrm>
            <a:off x="819150" y="971550"/>
            <a:ext cx="75057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10011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4275"/>
              <a:buFont typeface="Manrope"/>
              <a:buNone/>
              <a:defRPr b="1" sz="4275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29"/>
          <p:cNvSpPr/>
          <p:nvPr>
            <p:ph idx="2" type="pic"/>
          </p:nvPr>
        </p:nvSpPr>
        <p:spPr>
          <a:xfrm>
            <a:off x="3619500" y="2857500"/>
            <a:ext cx="1905000" cy="1905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ромпт и ответ ИИ (широкий)" showMasterSp="0">
  <p:cSld name="Промпт и ответ ИИ (широкий)">
    <p:bg>
      <p:bgPr>
        <a:solidFill>
          <a:srgbClr val="F9FAFA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62" name="Google Shape;162;p30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30"/>
          <p:cNvSpPr txBox="1"/>
          <p:nvPr>
            <p:ph type="title"/>
          </p:nvPr>
        </p:nvSpPr>
        <p:spPr>
          <a:xfrm>
            <a:off x="952500" y="571500"/>
            <a:ext cx="5948363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30"/>
          <p:cNvSpPr/>
          <p:nvPr/>
        </p:nvSpPr>
        <p:spPr>
          <a:xfrm>
            <a:off x="6805613" y="1547813"/>
            <a:ext cx="1957388" cy="14335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65" name="Google Shape;165;p30"/>
          <p:cNvSpPr/>
          <p:nvPr/>
        </p:nvSpPr>
        <p:spPr>
          <a:xfrm>
            <a:off x="6805613" y="1547813"/>
            <a:ext cx="1957388" cy="1262063"/>
          </a:xfrm>
          <a:prstGeom prst="rect">
            <a:avLst/>
          </a:prstGeom>
          <a:solidFill>
            <a:srgbClr val="82BC25">
              <a:alpha val="2000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66" name="Google Shape;166;p30"/>
          <p:cNvSpPr txBox="1"/>
          <p:nvPr>
            <p:ph idx="1" type="body"/>
          </p:nvPr>
        </p:nvSpPr>
        <p:spPr>
          <a:xfrm>
            <a:off x="6948488" y="1690688"/>
            <a:ext cx="1671638" cy="976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58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855"/>
              <a:buFont typeface="Manrope"/>
              <a:buNone/>
              <a:defRPr b="1" sz="855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preencoded.png" id="167" name="Google Shape;16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91550" y="28098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30"/>
          <p:cNvSpPr/>
          <p:nvPr/>
        </p:nvSpPr>
        <p:spPr>
          <a:xfrm>
            <a:off x="952500" y="1790700"/>
            <a:ext cx="5567363" cy="287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69" name="Google Shape;169;p30"/>
          <p:cNvSpPr/>
          <p:nvPr/>
        </p:nvSpPr>
        <p:spPr>
          <a:xfrm>
            <a:off x="952500" y="1790700"/>
            <a:ext cx="5567363" cy="2705100"/>
          </a:xfrm>
          <a:prstGeom prst="rect">
            <a:avLst/>
          </a:prstGeom>
          <a:solidFill>
            <a:srgbClr val="0A0C07">
              <a:alpha val="5098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70" name="Google Shape;170;p30"/>
          <p:cNvSpPr txBox="1"/>
          <p:nvPr>
            <p:ph idx="2" type="body"/>
          </p:nvPr>
        </p:nvSpPr>
        <p:spPr>
          <a:xfrm>
            <a:off x="1095375" y="1933575"/>
            <a:ext cx="5281613" cy="2419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58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855"/>
              <a:buFont typeface="Manrope"/>
              <a:buNone/>
              <a:defRPr b="1" sz="855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preencoded.png" id="171" name="Google Shape;171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" y="4495800"/>
            <a:ext cx="171450" cy="1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реплика и три ссылки" showMasterSp="0">
  <p:cSld name="Заголовок, реплика и три ссылки">
    <p:bg>
      <p:bgPr>
        <a:solidFill>
          <a:srgbClr val="F9FAFA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73" name="Google Shape;173;p31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1"/>
          <p:cNvSpPr txBox="1"/>
          <p:nvPr>
            <p:ph type="title"/>
          </p:nvPr>
        </p:nvSpPr>
        <p:spPr>
          <a:xfrm>
            <a:off x="952500" y="623888"/>
            <a:ext cx="4967288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31"/>
          <p:cNvSpPr/>
          <p:nvPr/>
        </p:nvSpPr>
        <p:spPr>
          <a:xfrm>
            <a:off x="885825" y="3062288"/>
            <a:ext cx="5448300" cy="15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76" name="Google Shape;176;p31"/>
          <p:cNvSpPr/>
          <p:nvPr/>
        </p:nvSpPr>
        <p:spPr>
          <a:xfrm>
            <a:off x="885825" y="3062288"/>
            <a:ext cx="1585913" cy="15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77" name="Google Shape;177;p31"/>
          <p:cNvSpPr/>
          <p:nvPr>
            <p:ph idx="2" type="pic"/>
          </p:nvPr>
        </p:nvSpPr>
        <p:spPr>
          <a:xfrm>
            <a:off x="885825" y="3062288"/>
            <a:ext cx="952500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78" name="Google Shape;178;p31"/>
          <p:cNvSpPr txBox="1"/>
          <p:nvPr>
            <p:ph idx="1" type="body"/>
          </p:nvPr>
        </p:nvSpPr>
        <p:spPr>
          <a:xfrm>
            <a:off x="885825" y="4205288"/>
            <a:ext cx="1585913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79" name="Google Shape;179;p31"/>
          <p:cNvCxnSpPr/>
          <p:nvPr/>
        </p:nvCxnSpPr>
        <p:spPr>
          <a:xfrm rot="5400000">
            <a:off x="1971675" y="3843338"/>
            <a:ext cx="1562100" cy="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0" name="Google Shape;180;p31"/>
          <p:cNvSpPr/>
          <p:nvPr/>
        </p:nvSpPr>
        <p:spPr>
          <a:xfrm>
            <a:off x="3043238" y="3062288"/>
            <a:ext cx="1452563" cy="15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81" name="Google Shape;181;p31"/>
          <p:cNvSpPr/>
          <p:nvPr>
            <p:ph idx="3" type="pic"/>
          </p:nvPr>
        </p:nvSpPr>
        <p:spPr>
          <a:xfrm>
            <a:off x="3043238" y="3062288"/>
            <a:ext cx="952500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82" name="Google Shape;182;p31"/>
          <p:cNvSpPr txBox="1"/>
          <p:nvPr>
            <p:ph idx="4" type="body"/>
          </p:nvPr>
        </p:nvSpPr>
        <p:spPr>
          <a:xfrm>
            <a:off x="3043238" y="4205288"/>
            <a:ext cx="1452563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83" name="Google Shape;183;p31"/>
          <p:cNvCxnSpPr/>
          <p:nvPr/>
        </p:nvCxnSpPr>
        <p:spPr>
          <a:xfrm rot="5400000">
            <a:off x="3995738" y="3843338"/>
            <a:ext cx="1562100" cy="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4" name="Google Shape;184;p31"/>
          <p:cNvSpPr/>
          <p:nvPr/>
        </p:nvSpPr>
        <p:spPr>
          <a:xfrm>
            <a:off x="5067300" y="3062288"/>
            <a:ext cx="1266825" cy="15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85" name="Google Shape;185;p31"/>
          <p:cNvSpPr/>
          <p:nvPr>
            <p:ph idx="5" type="pic"/>
          </p:nvPr>
        </p:nvSpPr>
        <p:spPr>
          <a:xfrm>
            <a:off x="5067300" y="3062288"/>
            <a:ext cx="952500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86" name="Google Shape;186;p31"/>
          <p:cNvSpPr txBox="1"/>
          <p:nvPr>
            <p:ph idx="6" type="body"/>
          </p:nvPr>
        </p:nvSpPr>
        <p:spPr>
          <a:xfrm>
            <a:off x="5067300" y="4205288"/>
            <a:ext cx="1266825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31"/>
          <p:cNvSpPr/>
          <p:nvPr/>
        </p:nvSpPr>
        <p:spPr>
          <a:xfrm>
            <a:off x="885825" y="1423988"/>
            <a:ext cx="6572250" cy="1257300"/>
          </a:xfrm>
          <a:prstGeom prst="rect">
            <a:avLst/>
          </a:prstGeom>
          <a:solidFill>
            <a:srgbClr val="0A0C07">
              <a:alpha val="5098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88" name="Google Shape;188;p31"/>
          <p:cNvSpPr txBox="1"/>
          <p:nvPr>
            <p:ph idx="7" type="body"/>
          </p:nvPr>
        </p:nvSpPr>
        <p:spPr>
          <a:xfrm>
            <a:off x="1028700" y="1566863"/>
            <a:ext cx="6286500" cy="971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35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425"/>
              <a:buFont typeface="Manrope"/>
              <a:buNone/>
              <a:defRPr b="1" sz="1425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опрос и изображение (тёмный)" showMasterSp="0">
  <p:cSld name="Вопрос и изображение (тёмный)">
    <p:bg>
      <p:bgPr>
        <a:solidFill>
          <a:srgbClr val="404C4F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90" name="Google Shape;190;p32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32"/>
          <p:cNvSpPr txBox="1"/>
          <p:nvPr>
            <p:ph type="title"/>
          </p:nvPr>
        </p:nvSpPr>
        <p:spPr>
          <a:xfrm>
            <a:off x="952500" y="1943100"/>
            <a:ext cx="3119438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32"/>
          <p:cNvSpPr/>
          <p:nvPr>
            <p:ph idx="2" type="pic"/>
          </p:nvPr>
        </p:nvSpPr>
        <p:spPr>
          <a:xfrm>
            <a:off x="4857750" y="0"/>
            <a:ext cx="428625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заголовок и изображение" showMasterSp="0">
  <p:cSld name="Тёмный — заголовок и изображение">
    <p:bg>
      <p:bgPr>
        <a:solidFill>
          <a:srgbClr val="404C4F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94" name="Google Shape;194;p33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3"/>
          <p:cNvSpPr/>
          <p:nvPr/>
        </p:nvSpPr>
        <p:spPr>
          <a:xfrm>
            <a:off x="952500" y="571500"/>
            <a:ext cx="52197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96" name="Google Shape;196;p33"/>
          <p:cNvSpPr txBox="1"/>
          <p:nvPr>
            <p:ph type="title"/>
          </p:nvPr>
        </p:nvSpPr>
        <p:spPr>
          <a:xfrm>
            <a:off x="952500" y="571500"/>
            <a:ext cx="52197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33"/>
          <p:cNvSpPr/>
          <p:nvPr>
            <p:ph idx="2" type="pic"/>
          </p:nvPr>
        </p:nvSpPr>
        <p:spPr>
          <a:xfrm>
            <a:off x="952500" y="1790700"/>
            <a:ext cx="7905750" cy="300037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текст (светлый)" showMasterSp="0" type="blank">
  <p:cSld name="BLANK">
    <p:bg>
      <p:bgPr>
        <a:solidFill>
          <a:srgbClr val="F9FAFA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34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34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34"/>
          <p:cNvSpPr txBox="1"/>
          <p:nvPr>
            <p:ph idx="1" type="body"/>
          </p:nvPr>
        </p:nvSpPr>
        <p:spPr>
          <a:xfrm>
            <a:off x="952500" y="1181100"/>
            <a:ext cx="790575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91973" lvl="1" marL="9144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текст (тёмный)" showMasterSp="0">
  <p:cSld name="Заголовок и текст (тёмный)">
    <p:bg>
      <p:bgPr>
        <a:solidFill>
          <a:srgbClr val="404C4F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5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5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35"/>
          <p:cNvSpPr txBox="1"/>
          <p:nvPr>
            <p:ph idx="1" type="body"/>
          </p:nvPr>
        </p:nvSpPr>
        <p:spPr>
          <a:xfrm>
            <a:off x="952500" y="1181100"/>
            <a:ext cx="790575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91973" lvl="1" marL="9144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Arial"/>
              <a:buChar char="•"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изображение" showMasterSp="0" type="obj">
  <p:cSld name="OBJECT">
    <p:bg>
      <p:bgPr>
        <a:solidFill>
          <a:srgbClr val="F9FAFA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9" name="Google Shape;19;p20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0"/>
          <p:cNvSpPr/>
          <p:nvPr>
            <p:ph idx="2" type="pic"/>
          </p:nvPr>
        </p:nvSpPr>
        <p:spPr>
          <a:xfrm>
            <a:off x="952500" y="1562100"/>
            <a:ext cx="8191500" cy="3581400"/>
          </a:xfrm>
          <a:prstGeom prst="rect">
            <a:avLst/>
          </a:prstGeom>
          <a:noFill/>
          <a:ln>
            <a:noFill/>
          </a:ln>
        </p:spPr>
      </p:sp>
      <p:sp>
        <p:nvSpPr>
          <p:cNvPr id="21" name="Google Shape;21;p20"/>
          <p:cNvSpPr txBox="1"/>
          <p:nvPr>
            <p:ph type="title"/>
          </p:nvPr>
        </p:nvSpPr>
        <p:spPr>
          <a:xfrm>
            <a:off x="952500" y="571500"/>
            <a:ext cx="2719388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2BC25"/>
              </a:buClr>
              <a:buSzPts val="2850"/>
              <a:buFont typeface="Manrope"/>
              <a:buNone/>
              <a:defRPr b="1" sz="2850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текст и изображение" showMasterSp="0">
  <p:cSld name="Заголовок, текст и изображение">
    <p:bg>
      <p:bgPr>
        <a:solidFill>
          <a:srgbClr val="F9FAFA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3" name="Google Shape;23;p21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21"/>
          <p:cNvSpPr/>
          <p:nvPr>
            <p:ph idx="2" type="pic"/>
          </p:nvPr>
        </p:nvSpPr>
        <p:spPr>
          <a:xfrm>
            <a:off x="952500" y="2171700"/>
            <a:ext cx="8191500" cy="297180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21"/>
          <p:cNvSpPr/>
          <p:nvPr/>
        </p:nvSpPr>
        <p:spPr>
          <a:xfrm>
            <a:off x="952500" y="571500"/>
            <a:ext cx="8001000" cy="1238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6" name="Google Shape;26;p21"/>
          <p:cNvSpPr txBox="1"/>
          <p:nvPr>
            <p:ph type="title"/>
          </p:nvPr>
        </p:nvSpPr>
        <p:spPr>
          <a:xfrm>
            <a:off x="952500" y="571500"/>
            <a:ext cx="4848225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1"/>
          <p:cNvSpPr txBox="1"/>
          <p:nvPr>
            <p:ph idx="1" type="body"/>
          </p:nvPr>
        </p:nvSpPr>
        <p:spPr>
          <a:xfrm>
            <a:off x="952500" y="1181100"/>
            <a:ext cx="80010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425"/>
              <a:buFont typeface="Manrope"/>
              <a:buNone/>
              <a:defRPr b="1" sz="1425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опрос и изображение (светлый)" showMasterSp="0">
  <p:cSld name="Вопрос и изображение (светлый)">
    <p:bg>
      <p:bgPr>
        <a:solidFill>
          <a:srgbClr val="F9FAFA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9" name="Google Shape;29;p22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2"/>
          <p:cNvSpPr txBox="1"/>
          <p:nvPr>
            <p:ph type="title"/>
          </p:nvPr>
        </p:nvSpPr>
        <p:spPr>
          <a:xfrm>
            <a:off x="952500" y="1733550"/>
            <a:ext cx="3119438" cy="16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2"/>
          <p:cNvSpPr/>
          <p:nvPr>
            <p:ph idx="2" type="pic"/>
          </p:nvPr>
        </p:nvSpPr>
        <p:spPr>
          <a:xfrm>
            <a:off x="4857750" y="0"/>
            <a:ext cx="428625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5 карточек" showMasterSp="0">
  <p:cSld name="Тёмный — 5 карточек">
    <p:bg>
      <p:bgPr>
        <a:solidFill>
          <a:srgbClr val="404C4F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3" name="Google Shape;33;p23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23"/>
          <p:cNvSpPr/>
          <p:nvPr/>
        </p:nvSpPr>
        <p:spPr>
          <a:xfrm>
            <a:off x="952500" y="1562100"/>
            <a:ext cx="7810500" cy="2776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5" name="Google Shape;35;p23"/>
          <p:cNvSpPr/>
          <p:nvPr/>
        </p:nvSpPr>
        <p:spPr>
          <a:xfrm>
            <a:off x="952500" y="1562100"/>
            <a:ext cx="1409700" cy="2452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6" name="Google Shape;36;p23"/>
          <p:cNvSpPr/>
          <p:nvPr>
            <p:ph idx="2" type="pic"/>
          </p:nvPr>
        </p:nvSpPr>
        <p:spPr>
          <a:xfrm>
            <a:off x="952500" y="1562100"/>
            <a:ext cx="1409700" cy="1776413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23"/>
          <p:cNvSpPr txBox="1"/>
          <p:nvPr>
            <p:ph idx="1" type="body"/>
          </p:nvPr>
        </p:nvSpPr>
        <p:spPr>
          <a:xfrm>
            <a:off x="952500" y="3529013"/>
            <a:ext cx="1409700" cy="485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3"/>
          <p:cNvSpPr/>
          <p:nvPr/>
        </p:nvSpPr>
        <p:spPr>
          <a:xfrm>
            <a:off x="2552700" y="1562100"/>
            <a:ext cx="1409700" cy="2452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9" name="Google Shape;39;p23"/>
          <p:cNvSpPr/>
          <p:nvPr>
            <p:ph idx="3" type="pic"/>
          </p:nvPr>
        </p:nvSpPr>
        <p:spPr>
          <a:xfrm>
            <a:off x="2552700" y="1562100"/>
            <a:ext cx="1409700" cy="1776413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23"/>
          <p:cNvSpPr txBox="1"/>
          <p:nvPr>
            <p:ph idx="4" type="body"/>
          </p:nvPr>
        </p:nvSpPr>
        <p:spPr>
          <a:xfrm>
            <a:off x="2552700" y="3529013"/>
            <a:ext cx="1409700" cy="485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3"/>
          <p:cNvSpPr/>
          <p:nvPr/>
        </p:nvSpPr>
        <p:spPr>
          <a:xfrm>
            <a:off x="4152900" y="1562100"/>
            <a:ext cx="1409700" cy="2776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2" name="Google Shape;42;p23"/>
          <p:cNvSpPr/>
          <p:nvPr>
            <p:ph idx="5" type="pic"/>
          </p:nvPr>
        </p:nvSpPr>
        <p:spPr>
          <a:xfrm>
            <a:off x="4152900" y="1562100"/>
            <a:ext cx="1409700" cy="1776413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23"/>
          <p:cNvSpPr txBox="1"/>
          <p:nvPr>
            <p:ph idx="6" type="body"/>
          </p:nvPr>
        </p:nvSpPr>
        <p:spPr>
          <a:xfrm>
            <a:off x="4152900" y="3529013"/>
            <a:ext cx="1409700" cy="809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3"/>
          <p:cNvSpPr/>
          <p:nvPr/>
        </p:nvSpPr>
        <p:spPr>
          <a:xfrm>
            <a:off x="5753100" y="1562100"/>
            <a:ext cx="140970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5" name="Google Shape;45;p23"/>
          <p:cNvSpPr/>
          <p:nvPr>
            <p:ph idx="7" type="pic"/>
          </p:nvPr>
        </p:nvSpPr>
        <p:spPr>
          <a:xfrm>
            <a:off x="5753100" y="1562100"/>
            <a:ext cx="1409700" cy="1776413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23"/>
          <p:cNvSpPr txBox="1"/>
          <p:nvPr>
            <p:ph idx="8" type="body"/>
          </p:nvPr>
        </p:nvSpPr>
        <p:spPr>
          <a:xfrm>
            <a:off x="5753100" y="3529013"/>
            <a:ext cx="14097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3"/>
          <p:cNvSpPr/>
          <p:nvPr/>
        </p:nvSpPr>
        <p:spPr>
          <a:xfrm>
            <a:off x="7353300" y="1562100"/>
            <a:ext cx="1409700" cy="2452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8" name="Google Shape;48;p23"/>
          <p:cNvSpPr/>
          <p:nvPr>
            <p:ph idx="9" type="pic"/>
          </p:nvPr>
        </p:nvSpPr>
        <p:spPr>
          <a:xfrm>
            <a:off x="7353300" y="1562100"/>
            <a:ext cx="1409700" cy="1776413"/>
          </a:xfrm>
          <a:prstGeom prst="rect">
            <a:avLst/>
          </a:prstGeom>
          <a:noFill/>
          <a:ln>
            <a:noFill/>
          </a:ln>
        </p:spPr>
      </p:sp>
      <p:sp>
        <p:nvSpPr>
          <p:cNvPr id="49" name="Google Shape;49;p23"/>
          <p:cNvSpPr txBox="1"/>
          <p:nvPr>
            <p:ph idx="13" type="body"/>
          </p:nvPr>
        </p:nvSpPr>
        <p:spPr>
          <a:xfrm>
            <a:off x="7353300" y="3529013"/>
            <a:ext cx="1409700" cy="485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3"/>
          <p:cNvSpPr txBox="1"/>
          <p:nvPr>
            <p:ph type="title"/>
          </p:nvPr>
        </p:nvSpPr>
        <p:spPr>
          <a:xfrm>
            <a:off x="952500" y="571500"/>
            <a:ext cx="3300413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список и изображение" showMasterSp="0">
  <p:cSld name="Заголовок, список и изображение">
    <p:bg>
      <p:bgPr>
        <a:solidFill>
          <a:srgbClr val="F9FAFA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2" name="Google Shape;52;p24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4"/>
          <p:cNvSpPr/>
          <p:nvPr/>
        </p:nvSpPr>
        <p:spPr>
          <a:xfrm>
            <a:off x="952500" y="673894"/>
            <a:ext cx="4319588" cy="3795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4" name="Google Shape;54;p24"/>
          <p:cNvSpPr/>
          <p:nvPr/>
        </p:nvSpPr>
        <p:spPr>
          <a:xfrm>
            <a:off x="952500" y="673894"/>
            <a:ext cx="4319588" cy="3795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5" name="Google Shape;55;p24"/>
          <p:cNvSpPr txBox="1"/>
          <p:nvPr>
            <p:ph type="title"/>
          </p:nvPr>
        </p:nvSpPr>
        <p:spPr>
          <a:xfrm>
            <a:off x="952500" y="673894"/>
            <a:ext cx="4319588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/>
          <p:nvPr/>
        </p:nvSpPr>
        <p:spPr>
          <a:xfrm>
            <a:off x="952500" y="2264569"/>
            <a:ext cx="3524250" cy="2205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7" name="Google Shape;57;p24"/>
          <p:cNvSpPr/>
          <p:nvPr/>
        </p:nvSpPr>
        <p:spPr>
          <a:xfrm>
            <a:off x="952500" y="2264569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8" name="Google Shape;58;p24"/>
          <p:cNvSpPr/>
          <p:nvPr/>
        </p:nvSpPr>
        <p:spPr>
          <a:xfrm>
            <a:off x="952500" y="2264569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preencoded.png" id="59" name="Google Shape;5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2340769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24"/>
          <p:cNvSpPr txBox="1"/>
          <p:nvPr>
            <p:ph idx="1" type="body"/>
          </p:nvPr>
        </p:nvSpPr>
        <p:spPr>
          <a:xfrm>
            <a:off x="1119188" y="2264569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4"/>
          <p:cNvSpPr/>
          <p:nvPr/>
        </p:nvSpPr>
        <p:spPr>
          <a:xfrm>
            <a:off x="952500" y="2659856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2" name="Google Shape;62;p24"/>
          <p:cNvSpPr/>
          <p:nvPr/>
        </p:nvSpPr>
        <p:spPr>
          <a:xfrm>
            <a:off x="952500" y="2659856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preencoded.png" id="63" name="Google Shape;6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2736056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24"/>
          <p:cNvSpPr txBox="1"/>
          <p:nvPr>
            <p:ph idx="2" type="body"/>
          </p:nvPr>
        </p:nvSpPr>
        <p:spPr>
          <a:xfrm>
            <a:off x="1119188" y="2659856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4"/>
          <p:cNvSpPr/>
          <p:nvPr/>
        </p:nvSpPr>
        <p:spPr>
          <a:xfrm>
            <a:off x="952500" y="3055144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6" name="Google Shape;66;p24"/>
          <p:cNvSpPr/>
          <p:nvPr/>
        </p:nvSpPr>
        <p:spPr>
          <a:xfrm>
            <a:off x="952500" y="3055144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preencoded.png" id="67" name="Google Shape;6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131344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24"/>
          <p:cNvSpPr txBox="1"/>
          <p:nvPr>
            <p:ph idx="3" type="body"/>
          </p:nvPr>
        </p:nvSpPr>
        <p:spPr>
          <a:xfrm>
            <a:off x="1119188" y="3055144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4"/>
          <p:cNvSpPr/>
          <p:nvPr/>
        </p:nvSpPr>
        <p:spPr>
          <a:xfrm>
            <a:off x="952500" y="3450431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0" name="Google Shape;70;p24"/>
          <p:cNvSpPr/>
          <p:nvPr/>
        </p:nvSpPr>
        <p:spPr>
          <a:xfrm>
            <a:off x="952500" y="3450431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preencoded.png" id="71" name="Google Shape;7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526631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24"/>
          <p:cNvSpPr txBox="1"/>
          <p:nvPr>
            <p:ph idx="4" type="body"/>
          </p:nvPr>
        </p:nvSpPr>
        <p:spPr>
          <a:xfrm>
            <a:off x="1119188" y="3450431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4"/>
          <p:cNvSpPr/>
          <p:nvPr/>
        </p:nvSpPr>
        <p:spPr>
          <a:xfrm>
            <a:off x="952500" y="3845719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4" name="Google Shape;74;p24"/>
          <p:cNvSpPr/>
          <p:nvPr/>
        </p:nvSpPr>
        <p:spPr>
          <a:xfrm>
            <a:off x="952500" y="3845719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preencoded.png" id="75" name="Google Shape;7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921919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24"/>
          <p:cNvSpPr txBox="1"/>
          <p:nvPr>
            <p:ph idx="5" type="body"/>
          </p:nvPr>
        </p:nvSpPr>
        <p:spPr>
          <a:xfrm>
            <a:off x="1119188" y="3845719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4"/>
          <p:cNvSpPr/>
          <p:nvPr/>
        </p:nvSpPr>
        <p:spPr>
          <a:xfrm>
            <a:off x="952500" y="4241006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8" name="Google Shape;78;p24"/>
          <p:cNvSpPr/>
          <p:nvPr/>
        </p:nvSpPr>
        <p:spPr>
          <a:xfrm>
            <a:off x="952500" y="4241006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preencoded.png" id="79" name="Google Shape;7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4317206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24"/>
          <p:cNvSpPr txBox="1"/>
          <p:nvPr>
            <p:ph idx="6" type="body"/>
          </p:nvPr>
        </p:nvSpPr>
        <p:spPr>
          <a:xfrm>
            <a:off x="1119188" y="4241006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4"/>
          <p:cNvSpPr/>
          <p:nvPr>
            <p:ph idx="7" type="pic"/>
          </p:nvPr>
        </p:nvSpPr>
        <p:spPr>
          <a:xfrm>
            <a:off x="5500688" y="0"/>
            <a:ext cx="3643313" cy="4762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сетка 8 карточек" showMasterSp="0">
  <p:cSld name="Тёмный — сетка 8 карточек">
    <p:bg>
      <p:bgPr>
        <a:solidFill>
          <a:srgbClr val="404C4F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3" name="Google Shape;83;p25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25"/>
          <p:cNvSpPr/>
          <p:nvPr/>
        </p:nvSpPr>
        <p:spPr>
          <a:xfrm>
            <a:off x="952500" y="1276350"/>
            <a:ext cx="7810500" cy="3533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5" name="Google Shape;85;p25"/>
          <p:cNvSpPr/>
          <p:nvPr/>
        </p:nvSpPr>
        <p:spPr>
          <a:xfrm>
            <a:off x="952500" y="1276350"/>
            <a:ext cx="781050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6" name="Google Shape;86;p25"/>
          <p:cNvSpPr/>
          <p:nvPr/>
        </p:nvSpPr>
        <p:spPr>
          <a:xfrm>
            <a:off x="952500" y="1276350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7" name="Google Shape;87;p25"/>
          <p:cNvSpPr/>
          <p:nvPr>
            <p:ph idx="2" type="pic"/>
          </p:nvPr>
        </p:nvSpPr>
        <p:spPr>
          <a:xfrm>
            <a:off x="952500" y="1276350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88" name="Google Shape;88;p25"/>
          <p:cNvSpPr txBox="1"/>
          <p:nvPr>
            <p:ph idx="1" type="body"/>
          </p:nvPr>
        </p:nvSpPr>
        <p:spPr>
          <a:xfrm>
            <a:off x="952500" y="2705100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5"/>
          <p:cNvSpPr/>
          <p:nvPr/>
        </p:nvSpPr>
        <p:spPr>
          <a:xfrm>
            <a:off x="2952750" y="1276350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0" name="Google Shape;90;p25"/>
          <p:cNvSpPr/>
          <p:nvPr>
            <p:ph idx="3" type="pic"/>
          </p:nvPr>
        </p:nvSpPr>
        <p:spPr>
          <a:xfrm>
            <a:off x="2952750" y="1276350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91" name="Google Shape;91;p25"/>
          <p:cNvSpPr txBox="1"/>
          <p:nvPr>
            <p:ph idx="4" type="body"/>
          </p:nvPr>
        </p:nvSpPr>
        <p:spPr>
          <a:xfrm>
            <a:off x="2952750" y="2705100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5"/>
          <p:cNvSpPr/>
          <p:nvPr/>
        </p:nvSpPr>
        <p:spPr>
          <a:xfrm>
            <a:off x="4953000" y="1276350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3" name="Google Shape;93;p25"/>
          <p:cNvSpPr/>
          <p:nvPr>
            <p:ph idx="5" type="pic"/>
          </p:nvPr>
        </p:nvSpPr>
        <p:spPr>
          <a:xfrm>
            <a:off x="4953000" y="1276350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94" name="Google Shape;94;p25"/>
          <p:cNvSpPr txBox="1"/>
          <p:nvPr>
            <p:ph idx="6" type="body"/>
          </p:nvPr>
        </p:nvSpPr>
        <p:spPr>
          <a:xfrm>
            <a:off x="4953000" y="2705100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5"/>
          <p:cNvSpPr/>
          <p:nvPr/>
        </p:nvSpPr>
        <p:spPr>
          <a:xfrm>
            <a:off x="6953250" y="1276350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6" name="Google Shape;96;p25"/>
          <p:cNvSpPr/>
          <p:nvPr>
            <p:ph idx="7" type="pic"/>
          </p:nvPr>
        </p:nvSpPr>
        <p:spPr>
          <a:xfrm>
            <a:off x="6953250" y="1276350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97" name="Google Shape;97;p25"/>
          <p:cNvSpPr txBox="1"/>
          <p:nvPr>
            <p:ph idx="8" type="body"/>
          </p:nvPr>
        </p:nvSpPr>
        <p:spPr>
          <a:xfrm>
            <a:off x="6953250" y="2705100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5"/>
          <p:cNvSpPr/>
          <p:nvPr/>
        </p:nvSpPr>
        <p:spPr>
          <a:xfrm>
            <a:off x="952500" y="3057525"/>
            <a:ext cx="7810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9" name="Google Shape;99;p25"/>
          <p:cNvSpPr/>
          <p:nvPr/>
        </p:nvSpPr>
        <p:spPr>
          <a:xfrm>
            <a:off x="952500" y="3057525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0" name="Google Shape;100;p25"/>
          <p:cNvSpPr/>
          <p:nvPr>
            <p:ph idx="9" type="pic"/>
          </p:nvPr>
        </p:nvSpPr>
        <p:spPr>
          <a:xfrm>
            <a:off x="952500" y="3057525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25"/>
          <p:cNvSpPr txBox="1"/>
          <p:nvPr>
            <p:ph idx="13" type="body"/>
          </p:nvPr>
        </p:nvSpPr>
        <p:spPr>
          <a:xfrm>
            <a:off x="952500" y="4486275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5"/>
          <p:cNvSpPr/>
          <p:nvPr/>
        </p:nvSpPr>
        <p:spPr>
          <a:xfrm>
            <a:off x="2952750" y="3057525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3" name="Google Shape;103;p25"/>
          <p:cNvSpPr/>
          <p:nvPr>
            <p:ph idx="14" type="pic"/>
          </p:nvPr>
        </p:nvSpPr>
        <p:spPr>
          <a:xfrm>
            <a:off x="2952750" y="3057525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25"/>
          <p:cNvSpPr txBox="1"/>
          <p:nvPr>
            <p:ph idx="15" type="body"/>
          </p:nvPr>
        </p:nvSpPr>
        <p:spPr>
          <a:xfrm>
            <a:off x="2952750" y="4486275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5"/>
          <p:cNvSpPr/>
          <p:nvPr/>
        </p:nvSpPr>
        <p:spPr>
          <a:xfrm>
            <a:off x="4953000" y="3057525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6" name="Google Shape;106;p25"/>
          <p:cNvSpPr/>
          <p:nvPr>
            <p:ph idx="16" type="pic"/>
          </p:nvPr>
        </p:nvSpPr>
        <p:spPr>
          <a:xfrm>
            <a:off x="4953000" y="3057525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25"/>
          <p:cNvSpPr txBox="1"/>
          <p:nvPr>
            <p:ph idx="17" type="body"/>
          </p:nvPr>
        </p:nvSpPr>
        <p:spPr>
          <a:xfrm>
            <a:off x="4953000" y="4486275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5"/>
          <p:cNvSpPr/>
          <p:nvPr/>
        </p:nvSpPr>
        <p:spPr>
          <a:xfrm>
            <a:off x="6953250" y="3057525"/>
            <a:ext cx="180975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9" name="Google Shape;109;p25"/>
          <p:cNvSpPr/>
          <p:nvPr>
            <p:ph idx="18" type="pic"/>
          </p:nvPr>
        </p:nvSpPr>
        <p:spPr>
          <a:xfrm>
            <a:off x="6953250" y="3057525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10" name="Google Shape;110;p25"/>
          <p:cNvSpPr txBox="1"/>
          <p:nvPr>
            <p:ph idx="19" type="body"/>
          </p:nvPr>
        </p:nvSpPr>
        <p:spPr>
          <a:xfrm>
            <a:off x="6953250" y="4486275"/>
            <a:ext cx="1809750" cy="323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5"/>
          <p:cNvSpPr txBox="1"/>
          <p:nvPr>
            <p:ph type="title"/>
          </p:nvPr>
        </p:nvSpPr>
        <p:spPr>
          <a:xfrm>
            <a:off x="952500" y="571500"/>
            <a:ext cx="68199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ссылки со скриншотами" showMasterSp="0">
  <p:cSld name="Заголовок и ссылки со скриншотами">
    <p:bg>
      <p:bgPr>
        <a:solidFill>
          <a:srgbClr val="F9FAFA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3" name="Google Shape;113;p26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6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15" name="Google Shape;115;p26"/>
          <p:cNvCxnSpPr/>
          <p:nvPr/>
        </p:nvCxnSpPr>
        <p:spPr>
          <a:xfrm>
            <a:off x="952500" y="2457449"/>
            <a:ext cx="7905750" cy="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" name="Google Shape;116;p26"/>
          <p:cNvCxnSpPr/>
          <p:nvPr/>
        </p:nvCxnSpPr>
        <p:spPr>
          <a:xfrm>
            <a:off x="952500" y="3676650"/>
            <a:ext cx="7905750" cy="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7" name="Google Shape;117;p26"/>
          <p:cNvSpPr/>
          <p:nvPr>
            <p:ph idx="2" type="pic"/>
          </p:nvPr>
        </p:nvSpPr>
        <p:spPr>
          <a:xfrm>
            <a:off x="3190875" y="1371600"/>
            <a:ext cx="5667375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18" name="Google Shape;118;p26"/>
          <p:cNvSpPr txBox="1"/>
          <p:nvPr>
            <p:ph idx="1" type="body"/>
          </p:nvPr>
        </p:nvSpPr>
        <p:spPr>
          <a:xfrm>
            <a:off x="952500" y="1743075"/>
            <a:ext cx="1976438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6"/>
          <p:cNvSpPr/>
          <p:nvPr>
            <p:ph idx="3" type="pic"/>
          </p:nvPr>
        </p:nvSpPr>
        <p:spPr>
          <a:xfrm>
            <a:off x="3190875" y="2590800"/>
            <a:ext cx="5667375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26"/>
          <p:cNvSpPr txBox="1"/>
          <p:nvPr>
            <p:ph idx="4" type="body"/>
          </p:nvPr>
        </p:nvSpPr>
        <p:spPr>
          <a:xfrm>
            <a:off x="952500" y="2857500"/>
            <a:ext cx="1976438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6"/>
          <p:cNvSpPr/>
          <p:nvPr>
            <p:ph idx="5" type="pic"/>
          </p:nvPr>
        </p:nvSpPr>
        <p:spPr>
          <a:xfrm>
            <a:off x="3190875" y="3810000"/>
            <a:ext cx="5667375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22" name="Google Shape;122;p26"/>
          <p:cNvSpPr txBox="1"/>
          <p:nvPr>
            <p:ph idx="6" type="body"/>
          </p:nvPr>
        </p:nvSpPr>
        <p:spPr>
          <a:xfrm>
            <a:off x="952500" y="3971925"/>
            <a:ext cx="2128838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инструкция и изображение" showMasterSp="0">
  <p:cSld name="Тёмный — инструкция и изображение">
    <p:bg>
      <p:bgPr>
        <a:solidFill>
          <a:srgbClr val="404C4F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24" name="Google Shape;124;p27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7"/>
          <p:cNvSpPr/>
          <p:nvPr/>
        </p:nvSpPr>
        <p:spPr>
          <a:xfrm>
            <a:off x="952500" y="1000125"/>
            <a:ext cx="3524250" cy="3143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6" name="Google Shape;126;p27"/>
          <p:cNvSpPr/>
          <p:nvPr/>
        </p:nvSpPr>
        <p:spPr>
          <a:xfrm>
            <a:off x="952500" y="1000125"/>
            <a:ext cx="733425" cy="209550"/>
          </a:xfrm>
          <a:prstGeom prst="roundRect">
            <a:avLst>
              <a:gd fmla="val 436364" name="adj"/>
            </a:avLst>
          </a:prstGeom>
          <a:noFill/>
          <a:ln cap="flat" cmpd="sng" w="9525">
            <a:solidFill>
              <a:srgbClr val="B1EC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7" name="Google Shape;127;p27"/>
          <p:cNvSpPr txBox="1"/>
          <p:nvPr>
            <p:ph idx="1" type="body"/>
          </p:nvPr>
        </p:nvSpPr>
        <p:spPr>
          <a:xfrm>
            <a:off x="1047750" y="1047750"/>
            <a:ext cx="542925" cy="1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1EC52"/>
              </a:buClr>
              <a:buSzPts val="855"/>
              <a:buFont typeface="Manrope"/>
              <a:buNone/>
              <a:defRPr b="1" sz="855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7"/>
          <p:cNvSpPr/>
          <p:nvPr/>
        </p:nvSpPr>
        <p:spPr>
          <a:xfrm>
            <a:off x="952500" y="1495425"/>
            <a:ext cx="3524250" cy="2647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9" name="Google Shape;129;p27"/>
          <p:cNvSpPr txBox="1"/>
          <p:nvPr>
            <p:ph type="title"/>
          </p:nvPr>
        </p:nvSpPr>
        <p:spPr>
          <a:xfrm>
            <a:off x="952500" y="1495425"/>
            <a:ext cx="3119438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7"/>
          <p:cNvSpPr/>
          <p:nvPr/>
        </p:nvSpPr>
        <p:spPr>
          <a:xfrm>
            <a:off x="952500" y="2667000"/>
            <a:ext cx="3524250" cy="1476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31" name="Google Shape;131;p27"/>
          <p:cNvSpPr txBox="1"/>
          <p:nvPr>
            <p:ph idx="2" type="body"/>
          </p:nvPr>
        </p:nvSpPr>
        <p:spPr>
          <a:xfrm>
            <a:off x="952500" y="2667000"/>
            <a:ext cx="3300413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7"/>
          <p:cNvSpPr/>
          <p:nvPr/>
        </p:nvSpPr>
        <p:spPr>
          <a:xfrm>
            <a:off x="952500" y="3062288"/>
            <a:ext cx="35242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33" name="Google Shape;133;p27"/>
          <p:cNvSpPr/>
          <p:nvPr/>
        </p:nvSpPr>
        <p:spPr>
          <a:xfrm>
            <a:off x="952500" y="3062288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preencoded.png" id="134" name="Google Shape;13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138488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7"/>
          <p:cNvSpPr txBox="1"/>
          <p:nvPr>
            <p:ph idx="3" type="body"/>
          </p:nvPr>
        </p:nvSpPr>
        <p:spPr>
          <a:xfrm>
            <a:off x="1119188" y="3062288"/>
            <a:ext cx="31908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7"/>
          <p:cNvSpPr/>
          <p:nvPr/>
        </p:nvSpPr>
        <p:spPr>
          <a:xfrm>
            <a:off x="952500" y="3686175"/>
            <a:ext cx="35242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37" name="Google Shape;137;p27"/>
          <p:cNvSpPr/>
          <p:nvPr/>
        </p:nvSpPr>
        <p:spPr>
          <a:xfrm>
            <a:off x="952500" y="3686175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preencoded.png" id="138" name="Google Shape;13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762375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7"/>
          <p:cNvSpPr txBox="1"/>
          <p:nvPr>
            <p:ph idx="4" type="body"/>
          </p:nvPr>
        </p:nvSpPr>
        <p:spPr>
          <a:xfrm>
            <a:off x="1119188" y="3686175"/>
            <a:ext cx="31908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27"/>
          <p:cNvSpPr/>
          <p:nvPr>
            <p:ph idx="5" type="pic"/>
          </p:nvPr>
        </p:nvSpPr>
        <p:spPr>
          <a:xfrm>
            <a:off x="4857750" y="0"/>
            <a:ext cx="428625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8"/>
          <p:cNvPicPr preferRelativeResize="0"/>
          <p:nvPr/>
        </p:nvPicPr>
        <p:blipFill rotWithShape="1">
          <a:blip r:embed="rId1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8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8"/>
          <p:cNvSpPr txBox="1"/>
          <p:nvPr>
            <p:ph idx="1" type="body"/>
          </p:nvPr>
        </p:nvSpPr>
        <p:spPr>
          <a:xfrm>
            <a:off x="952500" y="1181100"/>
            <a:ext cx="790575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91973" lvl="1" marL="9144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91973" lvl="2" marL="13716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291973" lvl="3" marL="18288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91973" lvl="4" marL="22860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5" Type="http://schemas.openxmlformats.org/officeDocument/2006/relationships/image" Target="../media/image3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21.png"/><Relationship Id="rId6" Type="http://schemas.openxmlformats.org/officeDocument/2006/relationships/hyperlink" Target="https://yandex.ru/images" TargetMode="External"/><Relationship Id="rId7" Type="http://schemas.openxmlformats.org/officeDocument/2006/relationships/hyperlink" Target="https://yandex.ru/images" TargetMode="External"/><Relationship Id="rId8" Type="http://schemas.openxmlformats.org/officeDocument/2006/relationships/image" Target="../media/image3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png"/><Relationship Id="rId4" Type="http://schemas.openxmlformats.org/officeDocument/2006/relationships/image" Target="../media/image26.png"/><Relationship Id="rId5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Relationship Id="rId4" Type="http://schemas.openxmlformats.org/officeDocument/2006/relationships/image" Target="../media/image26.png"/><Relationship Id="rId5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hyperlink" Target="https://yandex.ru/images" TargetMode="External"/><Relationship Id="rId10" Type="http://schemas.openxmlformats.org/officeDocument/2006/relationships/image" Target="../media/image14.jpg"/><Relationship Id="rId12" Type="http://schemas.openxmlformats.org/officeDocument/2006/relationships/hyperlink" Target="https://yandex.ru/images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Relationship Id="rId4" Type="http://schemas.openxmlformats.org/officeDocument/2006/relationships/image" Target="../media/image7.jpg"/><Relationship Id="rId9" Type="http://schemas.openxmlformats.org/officeDocument/2006/relationships/image" Target="../media/image15.jpg"/><Relationship Id="rId5" Type="http://schemas.openxmlformats.org/officeDocument/2006/relationships/image" Target="../media/image10.jpg"/><Relationship Id="rId6" Type="http://schemas.openxmlformats.org/officeDocument/2006/relationships/image" Target="../media/image8.jpg"/><Relationship Id="rId7" Type="http://schemas.openxmlformats.org/officeDocument/2006/relationships/image" Target="../media/image13.jpg"/><Relationship Id="rId8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3.jpg"/><Relationship Id="rId5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Relationship Id="rId4" Type="http://schemas.openxmlformats.org/officeDocument/2006/relationships/hyperlink" Target="https://ai-lesson.sk.ru/assets/files/class-1/class-1-presentation-video.mp4" TargetMode="External"/><Relationship Id="rId5" Type="http://schemas.openxmlformats.org/officeDocument/2006/relationships/image" Target="../media/image25.png"/><Relationship Id="rId6" Type="http://schemas.openxmlformats.org/officeDocument/2006/relationships/image" Target="../media/image2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"/>
          <p:cNvSpPr/>
          <p:nvPr/>
        </p:nvSpPr>
        <p:spPr>
          <a:xfrm>
            <a:off x="952500" y="1624013"/>
            <a:ext cx="3119438" cy="1895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12" name="Google Shape;212;p1"/>
          <p:cNvSpPr/>
          <p:nvPr/>
        </p:nvSpPr>
        <p:spPr>
          <a:xfrm>
            <a:off x="952500" y="1624013"/>
            <a:ext cx="642938" cy="209550"/>
          </a:xfrm>
          <a:prstGeom prst="roundRect">
            <a:avLst>
              <a:gd fmla="val 436364" name="adj"/>
            </a:avLst>
          </a:prstGeom>
          <a:noFill/>
          <a:ln cap="flat" cmpd="sng" w="952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13" name="Google Shape;213;p1"/>
          <p:cNvSpPr/>
          <p:nvPr/>
        </p:nvSpPr>
        <p:spPr>
          <a:xfrm>
            <a:off x="1047750" y="1671638"/>
            <a:ext cx="452438" cy="1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BC25"/>
              </a:buClr>
              <a:buSzPts val="855"/>
              <a:buFont typeface="Manrope"/>
              <a:buNone/>
            </a:pPr>
            <a:r>
              <a:rPr b="1" i="0" lang="ru-RU" sz="855" u="none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rPr>
              <a:t>Урок ИИ</a:t>
            </a:r>
            <a:endParaRPr b="0" i="0" sz="855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14" name="Google Shape;214;p1"/>
          <p:cNvSpPr/>
          <p:nvPr/>
        </p:nvSpPr>
        <p:spPr>
          <a:xfrm>
            <a:off x="952500" y="2119313"/>
            <a:ext cx="3119438" cy="1400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15" name="Google Shape;215;p1"/>
          <p:cNvSpPr/>
          <p:nvPr/>
        </p:nvSpPr>
        <p:spPr>
          <a:xfrm>
            <a:off x="952500" y="1881188"/>
            <a:ext cx="3119438" cy="14096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Зоркий глаз ИИ: распознаем предметы на изображении</a:t>
            </a:r>
            <a:endParaRPr b="0" i="0" sz="285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16" name="Google Shape;216;p1"/>
          <p:cNvSpPr/>
          <p:nvPr/>
        </p:nvSpPr>
        <p:spPr>
          <a:xfrm>
            <a:off x="952500" y="3290888"/>
            <a:ext cx="3119438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9939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997"/>
              <a:buFont typeface="Manrope"/>
              <a:buNone/>
            </a:pPr>
            <a:r>
              <a:rPr b="1" i="0" lang="ru-RU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Презентация для 5 класса</a:t>
            </a:r>
            <a:endParaRPr b="0" i="0" sz="998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The image depicts a cute robotic character with green LED lights, holding a yellow banana, with various banana slices displayed on a table behind it.&#10;&#10;Содержимое, созданное искусственным интеллектом, может быть неверным." id="217" name="Google Shape;217;p1"/>
          <p:cNvPicPr preferRelativeResize="0"/>
          <p:nvPr/>
        </p:nvPicPr>
        <p:blipFill rotWithShape="1">
          <a:blip r:embed="rId3">
            <a:alphaModFix/>
          </a:blip>
          <a:srcRect b="0" l="0" r="28831" t="0"/>
          <a:stretch/>
        </p:blipFill>
        <p:spPr>
          <a:xfrm>
            <a:off x="4381500" y="315447"/>
            <a:ext cx="4522581" cy="3289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image depicts a cute, cartoon-style robotic cat with a black and white color scheme, sporting a round head, expressive eyes, and a futuristic design.&#10;&#10;Содержимое, созданное искусственным интеллектом, может быть неверным." id="218" name="Google Shape;21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75910" y="2130258"/>
            <a:ext cx="2948939" cy="2948939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"/>
          <p:cNvSpPr/>
          <p:nvPr/>
        </p:nvSpPr>
        <p:spPr>
          <a:xfrm>
            <a:off x="7334400" y="0"/>
            <a:ext cx="18096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</a:pPr>
            <a:r>
              <a:rPr lang="ru-RU" sz="975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При поддержке: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0" name="Google Shape;220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25186" y="266696"/>
            <a:ext cx="817312" cy="20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0"/>
          <p:cNvSpPr txBox="1"/>
          <p:nvPr/>
        </p:nvSpPr>
        <p:spPr>
          <a:xfrm>
            <a:off x="876299" y="307285"/>
            <a:ext cx="7629525" cy="530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b="1" i="0" lang="ru-RU" sz="285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ИИ распознает движущиеся объекты</a:t>
            </a:r>
            <a:endParaRPr b="0" i="0" sz="285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13" name="Google Shape;313;p10"/>
          <p:cNvSpPr txBox="1"/>
          <p:nvPr/>
        </p:nvSpPr>
        <p:spPr>
          <a:xfrm>
            <a:off x="876299" y="952139"/>
            <a:ext cx="7488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Какие объекты ИИ определил верно? А где ошибся?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he image shows a busy urban street scene with a car, a person, and various road signs, all captured from different angles and distances.&#10;&#10;Содержимое, созданное искусственным интеллектом, может быть неверным." id="314" name="Google Shape;314;p10"/>
          <p:cNvPicPr preferRelativeResize="0"/>
          <p:nvPr/>
        </p:nvPicPr>
        <p:blipFill rotWithShape="1">
          <a:blip r:embed="rId3">
            <a:alphaModFix/>
          </a:blip>
          <a:srcRect b="0" l="0" r="0" t="34171"/>
          <a:stretch/>
        </p:blipFill>
        <p:spPr>
          <a:xfrm>
            <a:off x="1021825" y="1794765"/>
            <a:ext cx="8122175" cy="3343973"/>
          </a:xfrm>
          <a:prstGeom prst="rect">
            <a:avLst/>
          </a:prstGeom>
          <a:noFill/>
          <a:ln>
            <a:noFill/>
          </a:ln>
        </p:spPr>
      </p:pic>
      <p:sp>
        <p:nvSpPr>
          <p:cNvPr descr="Значок со сплошной заливкой" id="315" name="Google Shape;315;p10"/>
          <p:cNvSpPr/>
          <p:nvPr/>
        </p:nvSpPr>
        <p:spPr>
          <a:xfrm>
            <a:off x="8505824" y="4508810"/>
            <a:ext cx="520187" cy="520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1"/>
          <p:cNvSpPr txBox="1"/>
          <p:nvPr/>
        </p:nvSpPr>
        <p:spPr>
          <a:xfrm>
            <a:off x="876299" y="307285"/>
            <a:ext cx="7629525" cy="530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b="1" i="0" lang="ru-RU" sz="285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ИИ распознает движущиеся объекты</a:t>
            </a:r>
            <a:endParaRPr b="0" i="0" sz="285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22" name="Google Shape;322;p11"/>
          <p:cNvSpPr txBox="1"/>
          <p:nvPr/>
        </p:nvSpPr>
        <p:spPr>
          <a:xfrm>
            <a:off x="876299" y="952139"/>
            <a:ext cx="7488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Какие объекты ИИ определил верно? А где ошибся?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he diagram shows a truck and a pedestrian, with annotations indicating their positions and interactions.&#10;&#10;Содержимое, созданное искусственным интеллектом, может быть неверным." id="323" name="Google Shape;323;p11"/>
          <p:cNvPicPr preferRelativeResize="0"/>
          <p:nvPr/>
        </p:nvPicPr>
        <p:blipFill rotWithShape="1">
          <a:blip r:embed="rId3">
            <a:alphaModFix/>
          </a:blip>
          <a:srcRect b="0" l="0" r="0" t="30124"/>
          <a:stretch/>
        </p:blipFill>
        <p:spPr>
          <a:xfrm>
            <a:off x="984250" y="1799526"/>
            <a:ext cx="8159750" cy="3350323"/>
          </a:xfrm>
          <a:prstGeom prst="rect">
            <a:avLst/>
          </a:prstGeom>
          <a:noFill/>
          <a:ln>
            <a:noFill/>
          </a:ln>
        </p:spPr>
      </p:pic>
      <p:sp>
        <p:nvSpPr>
          <p:cNvPr descr="Значок 3 со сплошной заливкой" id="324" name="Google Shape;324;p11"/>
          <p:cNvSpPr/>
          <p:nvPr/>
        </p:nvSpPr>
        <p:spPr>
          <a:xfrm>
            <a:off x="8505824" y="4508655"/>
            <a:ext cx="520187" cy="520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2"/>
          <p:cNvSpPr txBox="1"/>
          <p:nvPr/>
        </p:nvSpPr>
        <p:spPr>
          <a:xfrm>
            <a:off x="876299" y="307285"/>
            <a:ext cx="7629525" cy="530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b="1" i="0" lang="ru-RU" sz="285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ИИ распознает движущиеся объекты</a:t>
            </a:r>
            <a:endParaRPr b="0" i="0" sz="285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31" name="Google Shape;331;p12"/>
          <p:cNvSpPr txBox="1"/>
          <p:nvPr/>
        </p:nvSpPr>
        <p:spPr>
          <a:xfrm>
            <a:off x="876299" y="1321471"/>
            <a:ext cx="7488455" cy="17113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CD747"/>
              </a:buClr>
              <a:buSzPts val="1800"/>
              <a:buFont typeface="Arial"/>
              <a:buChar char="•"/>
            </a:pP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Всегда ли ИИ распознает пешехода, переходящего дорогу?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CD747"/>
              </a:buClr>
              <a:buSzPts val="1800"/>
              <a:buFont typeface="Arial"/>
              <a:buChar char="•"/>
            </a:pP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Рамка постоянно движется за автомобилем?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CD747"/>
              </a:buClr>
              <a:buSzPts val="1800"/>
              <a:buFont typeface="Arial"/>
              <a:buChar char="•"/>
            </a:pP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Грузовик распознается сразу как появляется в кадре?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CD747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The image shows a sleek, compact electric car with a distinctive black and green color scheme, featuring a small, futuristic camera on its dashboard.&#10;&#10;Содержимое, созданное искусственным интеллектом, может быть неверным." id="332" name="Google Shape;332;p12"/>
          <p:cNvPicPr preferRelativeResize="0"/>
          <p:nvPr/>
        </p:nvPicPr>
        <p:blipFill rotWithShape="1">
          <a:blip r:embed="rId3">
            <a:alphaModFix/>
          </a:blip>
          <a:srcRect b="0" l="11383" r="14957" t="0"/>
          <a:stretch/>
        </p:blipFill>
        <p:spPr>
          <a:xfrm>
            <a:off x="5716919" y="2566988"/>
            <a:ext cx="2901834" cy="2401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e image depicts a rustic wooden cabin kitchen with a wooden table, shelves filled with pottery, and a window covered with a lace curtain.&#10;&#10;Содержимое, созданное искусственным интеллектом, может быть неверным." id="338" name="Google Shape;338;p13"/>
          <p:cNvPicPr preferRelativeResize="0"/>
          <p:nvPr/>
        </p:nvPicPr>
        <p:blipFill rotWithShape="1">
          <a:blip r:embed="rId3">
            <a:alphaModFix/>
          </a:blip>
          <a:srcRect b="7368" l="0" r="0" t="11977"/>
          <a:stretch/>
        </p:blipFill>
        <p:spPr>
          <a:xfrm rot="-455353">
            <a:off x="895929" y="1934773"/>
            <a:ext cx="1903383" cy="2729196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descr="The image depicts a small, shabby plant in a pot on a wooden table with a weathered, wooden floor and a window letting in natural light.&#10;&#10;Содержимое, созданное искусственным интеллектом, может быть неверным." id="339" name="Google Shape;339;p13"/>
          <p:cNvPicPr preferRelativeResize="0"/>
          <p:nvPr/>
        </p:nvPicPr>
        <p:blipFill rotWithShape="1">
          <a:blip r:embed="rId4">
            <a:alphaModFix/>
          </a:blip>
          <a:srcRect b="0" l="0" r="19930" t="0"/>
          <a:stretch/>
        </p:blipFill>
        <p:spPr>
          <a:xfrm>
            <a:off x="2609031" y="1638679"/>
            <a:ext cx="2247155" cy="1578639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sp>
        <p:nvSpPr>
          <p:cNvPr id="340" name="Google Shape;340;p13"/>
          <p:cNvSpPr txBox="1"/>
          <p:nvPr/>
        </p:nvSpPr>
        <p:spPr>
          <a:xfrm>
            <a:off x="876299" y="307285"/>
            <a:ext cx="8166101" cy="969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b="1" i="0" lang="ru-RU" sz="285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Как ИИ распознает образы </a:t>
            </a:r>
            <a:br>
              <a:rPr b="1" i="0" lang="ru-RU" sz="285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1" i="0" lang="ru-RU" sz="285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на сложном  изображении?</a:t>
            </a:r>
            <a:endParaRPr b="0" i="0" sz="285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The text provided does not contain any diagram to describe.&#10;&#10;Содержимое, созданное искусственным интеллектом, может быть неверным." id="341" name="Google Shape;341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93717" y="2754871"/>
            <a:ext cx="2300287" cy="2300287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13"/>
          <p:cNvSpPr txBox="1"/>
          <p:nvPr/>
        </p:nvSpPr>
        <p:spPr>
          <a:xfrm>
            <a:off x="6879135" y="2167896"/>
            <a:ext cx="2289600" cy="5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1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sng" cap="none" strike="noStrike">
                <a:solidFill>
                  <a:schemeClr val="hlink"/>
                </a:solidFill>
                <a:latin typeface="Manrope"/>
                <a:ea typeface="Manrope"/>
                <a:cs typeface="Manrope"/>
                <a:sym typeface="Manrope"/>
                <a:hlinkClick r:id="rId6"/>
              </a:rPr>
              <a:t>Сервис распознавания изображений </a:t>
            </a:r>
            <a:r>
              <a:rPr b="1" i="0" lang="ru-RU" sz="1400" u="sng" cap="none" strike="noStrike">
                <a:solidFill>
                  <a:schemeClr val="hlink"/>
                </a:solidFill>
                <a:latin typeface="Inter"/>
                <a:ea typeface="Inter"/>
                <a:cs typeface="Inter"/>
                <a:sym typeface="Inter"/>
                <a:hlinkClick r:id="rId7"/>
              </a:rPr>
              <a:t>↗</a:t>
            </a:r>
            <a:endParaRPr b="1" i="0" sz="1400" u="sng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The image depicts a rustic, log cabin kitchen setup with a wooden counter, a wooden sink, and a pantry shelf.&#10;&#10;Содержимое, созданное искусственным интеллектом, может быть неверным." id="343" name="Google Shape;343;p13"/>
          <p:cNvPicPr preferRelativeResize="0"/>
          <p:nvPr/>
        </p:nvPicPr>
        <p:blipFill rotWithShape="1">
          <a:blip r:embed="rId8">
            <a:alphaModFix/>
          </a:blip>
          <a:srcRect b="0" l="0" r="0" t="8766"/>
          <a:stretch/>
        </p:blipFill>
        <p:spPr>
          <a:xfrm rot="186336">
            <a:off x="4828159" y="1733419"/>
            <a:ext cx="1786240" cy="2897187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4"/>
          <p:cNvSpPr txBox="1"/>
          <p:nvPr/>
        </p:nvSpPr>
        <p:spPr>
          <a:xfrm>
            <a:off x="876299" y="307285"/>
            <a:ext cx="8166101" cy="969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b="1" i="0" lang="ru-RU" sz="285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Как ИИ распознает образы </a:t>
            </a:r>
            <a:br>
              <a:rPr b="1" i="0" lang="ru-RU" sz="285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1" i="0" lang="ru-RU" sz="285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на сложном  изображении?</a:t>
            </a:r>
            <a:endParaRPr b="0" i="0" sz="285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The text provided does not contain any diagram to describe.&#10;&#10;Содержимое, созданное искусственным интеллектом, может быть неверным." id="350" name="Google Shape;35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93717" y="2754871"/>
            <a:ext cx="2300287" cy="2300287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14"/>
          <p:cNvSpPr txBox="1"/>
          <p:nvPr/>
        </p:nvSpPr>
        <p:spPr>
          <a:xfrm>
            <a:off x="876299" y="1429421"/>
            <a:ext cx="7488455" cy="29577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CD747"/>
              </a:buClr>
              <a:buSzPts val="1800"/>
              <a:buFont typeface="Arial"/>
              <a:buChar char="•"/>
            </a:pP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Может ли ИИ распознать нечеткое изображение?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CD747"/>
              </a:buClr>
              <a:buSzPts val="1800"/>
              <a:buFont typeface="Arial"/>
              <a:buChar char="•"/>
            </a:pP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Может ли ИИ распознать частично скрытый объект?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CD747"/>
              </a:buClr>
              <a:buSzPts val="1800"/>
              <a:buFont typeface="Arial"/>
              <a:buChar char="•"/>
            </a:pP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Как улучшить результат распознавания, </a:t>
            </a:r>
            <a:b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если на изображении много объектов?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CD747"/>
              </a:buClr>
              <a:buSzPts val="1800"/>
              <a:buFont typeface="Arial"/>
              <a:buChar char="•"/>
            </a:pP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Почему люди легче определяют объекты на таких </a:t>
            </a:r>
            <a:b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изображениях чем ИИ?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CD747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5"/>
          <p:cNvSpPr/>
          <p:nvPr/>
        </p:nvSpPr>
        <p:spPr>
          <a:xfrm>
            <a:off x="1333500" y="1689100"/>
            <a:ext cx="36195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</a:pPr>
            <a:r>
              <a:rPr b="1" i="0" lang="ru-RU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Что будет, если ИИ беспилотного автомобиля на перекрестке </a:t>
            </a:r>
            <a:br>
              <a:rPr b="1" i="0" lang="ru-RU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1" i="0" lang="ru-RU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«не увидит» пешехода?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he image depicts a playful, brown dog running across a pedestrian crosswalk, with a green electric car and a green traffic light in the background, set against a backdrop of modern urban buildings under a clear blue sky.&#10;&#10;Содержимое, созданное искусственным интеллектом, может быть неверным." id="358" name="Google Shape;35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0" y="-4762"/>
            <a:ext cx="3429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C4F"/>
        </a:solidFill>
      </p:bgPr>
    </p:bg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6"/>
          <p:cNvSpPr/>
          <p:nvPr/>
        </p:nvSpPr>
        <p:spPr>
          <a:xfrm>
            <a:off x="952500" y="1562100"/>
            <a:ext cx="7810500" cy="2776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65" name="Google Shape;365;p16"/>
          <p:cNvSpPr/>
          <p:nvPr/>
        </p:nvSpPr>
        <p:spPr>
          <a:xfrm>
            <a:off x="952500" y="1562100"/>
            <a:ext cx="1409700" cy="2452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66" name="Google Shape;366;p16"/>
          <p:cNvSpPr/>
          <p:nvPr/>
        </p:nvSpPr>
        <p:spPr>
          <a:xfrm>
            <a:off x="2552700" y="1562100"/>
            <a:ext cx="1409700" cy="2452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67" name="Google Shape;367;p16"/>
          <p:cNvSpPr/>
          <p:nvPr/>
        </p:nvSpPr>
        <p:spPr>
          <a:xfrm>
            <a:off x="4152900" y="1562100"/>
            <a:ext cx="1409700" cy="2776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68" name="Google Shape;368;p16"/>
          <p:cNvSpPr/>
          <p:nvPr/>
        </p:nvSpPr>
        <p:spPr>
          <a:xfrm>
            <a:off x="5753100" y="1562100"/>
            <a:ext cx="140970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69" name="Google Shape;369;p16"/>
          <p:cNvSpPr/>
          <p:nvPr/>
        </p:nvSpPr>
        <p:spPr>
          <a:xfrm>
            <a:off x="7353300" y="1562100"/>
            <a:ext cx="1409700" cy="2452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70" name="Google Shape;370;p16"/>
          <p:cNvSpPr/>
          <p:nvPr/>
        </p:nvSpPr>
        <p:spPr>
          <a:xfrm>
            <a:off x="952500" y="571500"/>
            <a:ext cx="64008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</a:pPr>
            <a:r>
              <a:rPr b="1" i="0" lang="ru-RU" sz="2850" u="none" cap="none" strike="noStrike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rPr>
              <a:t>Работаем с ИИ безопасно!</a:t>
            </a:r>
            <a:endParaRPr b="0" i="0" sz="285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71" name="Google Shape;371;p16"/>
          <p:cNvSpPr txBox="1"/>
          <p:nvPr/>
        </p:nvSpPr>
        <p:spPr>
          <a:xfrm>
            <a:off x="3919538" y="1503587"/>
            <a:ext cx="5028520" cy="2542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CD747"/>
              </a:buClr>
              <a:buSzPts val="1800"/>
              <a:buFont typeface="Arial"/>
              <a:buChar char="•"/>
            </a:pPr>
            <a:r>
              <a:rPr b="1" i="0" lang="ru-RU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Не отправляй личные данные</a:t>
            </a:r>
            <a:endParaRPr b="1" i="0" sz="18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CD747"/>
              </a:buClr>
              <a:buSzPts val="1800"/>
              <a:buFont typeface="Arial"/>
              <a:buChar char="•"/>
            </a:pPr>
            <a:r>
              <a:rPr b="1" i="0" lang="ru-RU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Не загружай фотографии людей </a:t>
            </a:r>
            <a:br>
              <a:rPr b="1" i="0" lang="ru-RU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1" i="0" lang="ru-RU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без разрешения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CD747"/>
              </a:buClr>
              <a:buSzPts val="1800"/>
              <a:buFont typeface="Arial"/>
              <a:buChar char="•"/>
            </a:pPr>
            <a:r>
              <a:rPr b="1" i="0" lang="ru-RU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Не вводи секретную информацию в запрос</a:t>
            </a:r>
            <a:endParaRPr b="1" i="0" sz="18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CD747"/>
              </a:buClr>
              <a:buSzPts val="1800"/>
              <a:buFont typeface="Arial"/>
              <a:buChar char="•"/>
            </a:pPr>
            <a:r>
              <a:rPr b="1" i="0" lang="ru-RU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Проверяй результаты работы ИИ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he image depicts a cute, white, robotic cat with green accents, wearing a helmet, and holding a green, lock-shaped shield.&#10;&#10;Содержимое, созданное искусственным интеллектом, может быть неверным." id="372" name="Google Shape;37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1069" y="1481137"/>
            <a:ext cx="2776538" cy="2776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7"/>
          <p:cNvSpPr/>
          <p:nvPr/>
        </p:nvSpPr>
        <p:spPr>
          <a:xfrm>
            <a:off x="952500" y="1030514"/>
            <a:ext cx="3119438" cy="145142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</a:pPr>
            <a:r>
              <a:rPr b="1" i="0" lang="ru-RU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Заметки исследователей</a:t>
            </a:r>
            <a:endParaRPr b="0" i="0" sz="285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preencoded.png" id="379" name="Google Shape;37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7750" y="-4762"/>
            <a:ext cx="42862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hild with curly blonde hair, wearing a white shirt, black skirt, and green hairband, is seated with a book open in front of her, holding a pencil.&#10;&#10;Содержимое, созданное искусственным интеллектом, может быть неверным." id="380" name="Google Shape;38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56150" y="2566988"/>
            <a:ext cx="2433864" cy="24338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image depicts a young child sitting on a chair, wearing a green sweater and green shoes, holding a laptop and a magnifying glass.&#10;&#10;Содержимое, созданное искусственным интеллектом, может быть неверным." id="381" name="Google Shape;381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20895" y="246743"/>
            <a:ext cx="2506662" cy="2506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"/>
          <p:cNvSpPr/>
          <p:nvPr/>
        </p:nvSpPr>
        <p:spPr>
          <a:xfrm>
            <a:off x="952499" y="571500"/>
            <a:ext cx="7921993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</a:pPr>
            <a:r>
              <a:rPr b="1" i="0" lang="ru-RU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Как мы находим знакомого на фотографии?</a:t>
            </a:r>
            <a:endParaRPr b="0" i="0" sz="285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The image shows a classroom with a blackboard, a teacher, and a group of students, likely a black and white photo from a school yearbook.&#10;&#10;Содержимое, созданное искусственным интеллектом, может быть неверным." id="227" name="Google Shape;22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91262" y="1299609"/>
            <a:ext cx="5440981" cy="36273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image shows two children standing close to each other, likely enjoying time in a playground or park setting.&#10;&#10;Содержимое, созданное искусственным интеллектом, может быть неверным." id="228" name="Google Shape;22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0160" y="2311923"/>
            <a:ext cx="2096113" cy="26150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image shows a person standing on a sandy beach with the ocean in the background, the sky clear and blue, and the waves gently lapping at the shore.&#10;&#10;Содержимое, созданное искусственным интеллектом, может быть неверным." id="229" name="Google Shape;22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8386" y="1299609"/>
            <a:ext cx="1307588" cy="16312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"/>
          <p:cNvSpPr/>
          <p:nvPr/>
        </p:nvSpPr>
        <p:spPr>
          <a:xfrm>
            <a:off x="952499" y="571500"/>
            <a:ext cx="7921993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</a:pPr>
            <a:r>
              <a:rPr b="1" i="0" lang="ru-RU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Как мы находим знакомого на фотографии?</a:t>
            </a:r>
            <a:endParaRPr b="0" i="0" sz="285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The image shows a classroom with a blackboard, a teacher, and a group of students, likely a black and white photo from a school yearbook.&#10;&#10;Содержимое, созданное искусственным интеллектом, может быть неверным." id="236" name="Google Shape;23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91262" y="1299609"/>
            <a:ext cx="5440981" cy="36273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image shows two children standing close to each other, likely enjoying time in a playground or park setting.&#10;&#10;Содержимое, созданное искусственным интеллектом, может быть неверным." id="237" name="Google Shape;237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0160" y="2311923"/>
            <a:ext cx="2096113" cy="26150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image shows a person standing on a sandy beach with the ocean in the background, the sky clear and blue, and the waves gently lapping at the shore.&#10;&#10;Содержимое, созданное искусственным интеллектом, может быть неверным." id="238" name="Google Shape;238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8386" y="1299609"/>
            <a:ext cx="1307588" cy="1631284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"/>
          <p:cNvSpPr/>
          <p:nvPr/>
        </p:nvSpPr>
        <p:spPr>
          <a:xfrm>
            <a:off x="978510" y="1299609"/>
            <a:ext cx="967339" cy="1029903"/>
          </a:xfrm>
          <a:custGeom>
            <a:rect b="b" l="l" r="r" t="t"/>
            <a:pathLst>
              <a:path extrusionOk="0" h="1029903" w="967339">
                <a:moveTo>
                  <a:pt x="0" y="514952"/>
                </a:moveTo>
                <a:cubicBezTo>
                  <a:pt x="-26607" y="156170"/>
                  <a:pt x="213445" y="-37628"/>
                  <a:pt x="483670" y="0"/>
                </a:cubicBezTo>
                <a:cubicBezTo>
                  <a:pt x="716804" y="-8232"/>
                  <a:pt x="887516" y="245587"/>
                  <a:pt x="967340" y="514952"/>
                </a:cubicBezTo>
                <a:cubicBezTo>
                  <a:pt x="976408" y="818535"/>
                  <a:pt x="809689" y="1005439"/>
                  <a:pt x="483670" y="1029904"/>
                </a:cubicBezTo>
                <a:cubicBezTo>
                  <a:pt x="266469" y="1032266"/>
                  <a:pt x="707" y="807425"/>
                  <a:pt x="0" y="514952"/>
                </a:cubicBezTo>
                <a:close/>
              </a:path>
            </a:pathLst>
          </a:custGeom>
          <a:noFill/>
          <a:ln cap="flat" cmpd="sng" w="57150">
            <a:solidFill>
              <a:srgbClr val="9CD747"/>
            </a:solidFill>
            <a:prstDash val="solid"/>
            <a:miter lim="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40" name="Google Shape;240;p3"/>
          <p:cNvSpPr/>
          <p:nvPr/>
        </p:nvSpPr>
        <p:spPr>
          <a:xfrm>
            <a:off x="1337051" y="2912898"/>
            <a:ext cx="1217595" cy="1339318"/>
          </a:xfrm>
          <a:custGeom>
            <a:rect b="b" l="l" r="r" t="t"/>
            <a:pathLst>
              <a:path extrusionOk="0" h="1339318" w="1217595">
                <a:moveTo>
                  <a:pt x="0" y="669659"/>
                </a:moveTo>
                <a:cubicBezTo>
                  <a:pt x="-24627" y="230972"/>
                  <a:pt x="268589" y="-48281"/>
                  <a:pt x="608798" y="0"/>
                </a:cubicBezTo>
                <a:cubicBezTo>
                  <a:pt x="922575" y="-5438"/>
                  <a:pt x="1167262" y="309298"/>
                  <a:pt x="1217596" y="669659"/>
                </a:cubicBezTo>
                <a:cubicBezTo>
                  <a:pt x="1249804" y="1107637"/>
                  <a:pt x="1018206" y="1308920"/>
                  <a:pt x="608798" y="1339318"/>
                </a:cubicBezTo>
                <a:cubicBezTo>
                  <a:pt x="308312" y="1341009"/>
                  <a:pt x="7383" y="1123855"/>
                  <a:pt x="0" y="669659"/>
                </a:cubicBezTo>
                <a:close/>
              </a:path>
            </a:pathLst>
          </a:custGeom>
          <a:noFill/>
          <a:ln cap="flat" cmpd="sng" w="57150">
            <a:solidFill>
              <a:srgbClr val="9CD747"/>
            </a:solidFill>
            <a:prstDash val="solid"/>
            <a:miter lim="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41" name="Google Shape;241;p3"/>
          <p:cNvSpPr/>
          <p:nvPr/>
        </p:nvSpPr>
        <p:spPr>
          <a:xfrm>
            <a:off x="5609063" y="2230109"/>
            <a:ext cx="652170" cy="821100"/>
          </a:xfrm>
          <a:custGeom>
            <a:rect b="b" l="l" r="r" t="t"/>
            <a:pathLst>
              <a:path extrusionOk="0" h="821100" w="652170">
                <a:moveTo>
                  <a:pt x="0" y="410550"/>
                </a:moveTo>
                <a:cubicBezTo>
                  <a:pt x="-4225" y="171999"/>
                  <a:pt x="144390" y="-19454"/>
                  <a:pt x="326085" y="0"/>
                </a:cubicBezTo>
                <a:cubicBezTo>
                  <a:pt x="482792" y="-5664"/>
                  <a:pt x="592606" y="195028"/>
                  <a:pt x="652170" y="410550"/>
                </a:cubicBezTo>
                <a:cubicBezTo>
                  <a:pt x="664520" y="663418"/>
                  <a:pt x="554103" y="801191"/>
                  <a:pt x="326085" y="821100"/>
                </a:cubicBezTo>
                <a:cubicBezTo>
                  <a:pt x="182814" y="822842"/>
                  <a:pt x="1807" y="657941"/>
                  <a:pt x="0" y="410550"/>
                </a:cubicBezTo>
                <a:close/>
              </a:path>
            </a:pathLst>
          </a:custGeom>
          <a:noFill/>
          <a:ln cap="flat" cmpd="sng" w="57150">
            <a:solidFill>
              <a:srgbClr val="9CD747"/>
            </a:solidFill>
            <a:prstDash val="solid"/>
            <a:miter lim="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47" name="Google Shape;24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2171700"/>
            <a:ext cx="8191500" cy="2971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4"/>
          <p:cNvSpPr/>
          <p:nvPr/>
        </p:nvSpPr>
        <p:spPr>
          <a:xfrm>
            <a:off x="952500" y="571500"/>
            <a:ext cx="8001000" cy="1238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49" name="Google Shape;249;p4"/>
          <p:cNvSpPr/>
          <p:nvPr/>
        </p:nvSpPr>
        <p:spPr>
          <a:xfrm>
            <a:off x="952500" y="571499"/>
            <a:ext cx="7590083" cy="11284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</a:pPr>
            <a:r>
              <a:rPr b="1" i="0" lang="ru-RU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ИИ-помощник тоже умеет узнавать образы на картинке</a:t>
            </a:r>
            <a:endParaRPr b="0" i="0" sz="285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The image depicts a cute, cartoon-style robotic cat with a black and white color scheme, sporting a round head, expressive eyes, and a futuristic design.&#10;&#10;Содержимое, созданное искусственным интеллектом, может быть неверным." id="250" name="Google Shape;25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4560" y="2194560"/>
            <a:ext cx="2948940" cy="29489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image depicts a cute robotic character with green LED lights, holding a yellow banana, with various banana slices displayed on a table behind it.&#10;&#10;Содержимое, созданное искусственным интеллектом, может быть неверным." id="251" name="Google Shape;251;p4"/>
          <p:cNvPicPr preferRelativeResize="0"/>
          <p:nvPr/>
        </p:nvPicPr>
        <p:blipFill rotWithShape="1">
          <a:blip r:embed="rId5">
            <a:alphaModFix/>
          </a:blip>
          <a:srcRect b="0" l="0" r="28829" t="0"/>
          <a:stretch/>
        </p:blipFill>
        <p:spPr>
          <a:xfrm>
            <a:off x="1141210" y="2057963"/>
            <a:ext cx="4522582" cy="3289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5"/>
          <p:cNvSpPr/>
          <p:nvPr/>
        </p:nvSpPr>
        <p:spPr>
          <a:xfrm>
            <a:off x="952499" y="571500"/>
            <a:ext cx="7921993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</a:pPr>
            <a:r>
              <a:rPr b="1" i="0" lang="ru-RU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ИИ-помощник расскажет о предметах </a:t>
            </a:r>
            <a:br>
              <a:rPr b="1" i="0" lang="ru-RU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1" i="0" lang="ru-RU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на фотографии</a:t>
            </a:r>
            <a:endParaRPr b="0" i="0" sz="285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The image depicts a young child sitting on a chair, wearing a green sweater and green shoes, holding a laptop and a magnifying glass.&#10;&#10;Содержимое, созданное искусственным интеллектом, может быть неверным." id="258" name="Google Shape;25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79135" y="2893191"/>
            <a:ext cx="2226364" cy="22263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image shows a pair of woven baskets resting on a colorful, textured, handwoven rug.&#10;&#10;Содержимое, созданное искусственным интеллектом, может быть неверным." id="259" name="Google Shape;25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900000">
            <a:off x="2151807" y="2166392"/>
            <a:ext cx="1459749" cy="962522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descr="The image shows a rustic collection of wooden tools, including a black pot and a pair of black blacksmith's tongs, arranged on a wooden floor.&#10;&#10;Содержимое, созданное искусственным интеллектом, может быть неверным." id="260" name="Google Shape;260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471299">
            <a:off x="1022512" y="3465803"/>
            <a:ext cx="1243091" cy="1287117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descr="The image shows two weathered wooden buckets, one with a red handle and one with a green handle, placed on a wooden surface, possibly outdoors.&#10;&#10;Содержимое, созданное искусственным интеллектом, может быть неверным." id="261" name="Google Shape;261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17402" y="2277374"/>
            <a:ext cx="1668443" cy="940237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descr="The image depicts an intricately designed, polished metal water dispenser, placed on a patterned carpet, against a decorative, historical backdrop.&#10;&#10;Содержимое, созданное искусственным интеллектом, может быть неверным." id="262" name="Google Shape;262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900000">
            <a:off x="1134070" y="1986101"/>
            <a:ext cx="837133" cy="1222214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descr="The image shows an antique wooden sled resting on a patterned blanket against a wall with a window and a carpeted floor.&#10;&#10;Содержимое, созданное искусственным интеллектом, может быть неверным." id="263" name="Google Shape;263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952421">
            <a:off x="2623795" y="3586227"/>
            <a:ext cx="1455515" cy="1143186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descr="The image depicts an antique hand-operated spinning wheel, decorated with vibrant blue and red embroidery, placed next to a colorful, patterned tapestry and a pile of shredded paper.&#10;&#10;Содержимое, созданное искусственным интеллектом, может быть неверным." id="264" name="Google Shape;264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-710165">
            <a:off x="5766410" y="2971073"/>
            <a:ext cx="917990" cy="1376985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descr="The image depicts a collection of weathered, handcrafted tools and utensils, including a large wooden bowl, a broom, a hand plow, and various other rustic items, arranged on a wooden surface.&#10;&#10;Содержимое, созданное искусственным интеллектом, может быть неверным." id="265" name="Google Shape;265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292287">
            <a:off x="4491762" y="3474412"/>
            <a:ext cx="939554" cy="1324184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sp>
        <p:nvSpPr>
          <p:cNvPr id="266" name="Google Shape;266;p5"/>
          <p:cNvSpPr/>
          <p:nvPr/>
        </p:nvSpPr>
        <p:spPr>
          <a:xfrm>
            <a:off x="1016266" y="1277186"/>
            <a:ext cx="8191501" cy="60915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993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7"/>
              <a:buFont typeface="Arial"/>
              <a:buNone/>
            </a:pPr>
            <a:r>
              <a:rPr b="1" i="0" lang="ru-RU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На экскурсии Маша и Витя сфотографировали много интересных вещей. Но не все из них им хорошо известны.</a:t>
            </a:r>
            <a:br>
              <a:rPr b="1" i="0" lang="ru-RU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1" i="0" lang="ru-RU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ИИ может помочь узнать, что за предметы они сфотографировали  </a:t>
            </a:r>
            <a:br>
              <a:rPr b="1" i="0" lang="ru-RU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1" i="0" lang="ru-RU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						</a:t>
            </a:r>
            <a:endParaRPr b="0" i="0" sz="998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67" name="Google Shape;267;p5"/>
          <p:cNvSpPr txBox="1"/>
          <p:nvPr/>
        </p:nvSpPr>
        <p:spPr>
          <a:xfrm>
            <a:off x="6879135" y="2167896"/>
            <a:ext cx="2289600" cy="5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1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sng" cap="none" strike="noStrike">
                <a:solidFill>
                  <a:schemeClr val="hlink"/>
                </a:solidFill>
                <a:latin typeface="Manrope"/>
                <a:ea typeface="Manrope"/>
                <a:cs typeface="Manrope"/>
                <a:sym typeface="Manrope"/>
                <a:hlinkClick r:id="rId11"/>
              </a:rPr>
              <a:t>Сервис распознавания изображений </a:t>
            </a:r>
            <a:r>
              <a:rPr b="1" i="0" lang="ru-RU" sz="1400" u="sng" cap="none" strike="noStrike">
                <a:solidFill>
                  <a:schemeClr val="hlink"/>
                </a:solidFill>
                <a:latin typeface="Inter"/>
                <a:ea typeface="Inter"/>
                <a:cs typeface="Inter"/>
                <a:sym typeface="Inter"/>
                <a:hlinkClick r:id="rId12"/>
              </a:rPr>
              <a:t>↗</a:t>
            </a:r>
            <a:endParaRPr b="1" i="0" sz="1400" u="sng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6"/>
          <p:cNvSpPr/>
          <p:nvPr/>
        </p:nvSpPr>
        <p:spPr>
          <a:xfrm>
            <a:off x="952499" y="571500"/>
            <a:ext cx="7921993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</a:pPr>
            <a:r>
              <a:rPr b="1" i="0" lang="ru-RU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ИИ-помощник расскажет о предметах </a:t>
            </a:r>
            <a:br>
              <a:rPr b="1" i="0" lang="ru-RU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1" i="0" lang="ru-RU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на фотографии</a:t>
            </a:r>
            <a:endParaRPr b="0" i="0" sz="285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preencoded.png" id="274" name="Google Shape;27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1003" y="1687667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6"/>
          <p:cNvSpPr/>
          <p:nvPr/>
        </p:nvSpPr>
        <p:spPr>
          <a:xfrm>
            <a:off x="1176940" y="1153390"/>
            <a:ext cx="4227645" cy="222507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800"/>
              <a:buFont typeface="Manrope"/>
              <a:buNone/>
            </a:pPr>
            <a:r>
              <a:rPr b="0" i="0" lang="ru-RU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С какими фотографиями </a:t>
            </a:r>
            <a:br>
              <a:rPr b="0" i="0" lang="ru-RU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ИИ-помощник справляется лучше?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</a:pPr>
            <a:r>
              <a:t/>
            </a:r>
            <a:endParaRPr b="0" i="0" sz="1800" u="none" cap="none" strike="noStrike">
              <a:solidFill>
                <a:srgbClr val="0A0C07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800"/>
              <a:buFont typeface="Manrope"/>
              <a:buNone/>
            </a:pPr>
            <a:r>
              <a:rPr b="0" i="0" lang="ru-RU" sz="18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В каких случаях у него могут возникать проблемы?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76" name="Google Shape;27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9396" y="2463242"/>
            <a:ext cx="71438" cy="714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image depicts an intricately designed, polished metal water dispenser, placed on a patterned carpet, against a decorative, historical backdrop.&#10;&#10;Содержимое, созданное искусственным интеллектом, может быть неверным." id="277" name="Google Shape;277;p6"/>
          <p:cNvPicPr preferRelativeResize="0"/>
          <p:nvPr/>
        </p:nvPicPr>
        <p:blipFill rotWithShape="1">
          <a:blip r:embed="rId4">
            <a:alphaModFix/>
          </a:blip>
          <a:srcRect b="15555" l="0" r="5434" t="5417"/>
          <a:stretch/>
        </p:blipFill>
        <p:spPr>
          <a:xfrm>
            <a:off x="2243137" y="3307304"/>
            <a:ext cx="1235917" cy="1507937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30196"/>
              </a:srgbClr>
            </a:outerShdw>
          </a:effectLst>
        </p:spPr>
      </p:pic>
      <p:pic>
        <p:nvPicPr>
          <p:cNvPr descr="The image depicts a robotic cat character with green eyes, standing next to various green geometric shapes and an apple, against a white background.&#10;&#10;Содержимое, созданное искусственным интеллектом, может быть неверным." id="278" name="Google Shape;278;p6"/>
          <p:cNvPicPr preferRelativeResize="0"/>
          <p:nvPr/>
        </p:nvPicPr>
        <p:blipFill rotWithShape="1">
          <a:blip r:embed="rId5">
            <a:alphaModFix/>
          </a:blip>
          <a:srcRect b="12480" l="33178" r="23026" t="0"/>
          <a:stretch/>
        </p:blipFill>
        <p:spPr>
          <a:xfrm>
            <a:off x="3900814" y="2519000"/>
            <a:ext cx="2185604" cy="2225078"/>
          </a:xfrm>
          <a:prstGeom prst="foldedCorner">
            <a:avLst>
              <a:gd fmla="val 50000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7"/>
          <p:cNvSpPr/>
          <p:nvPr/>
        </p:nvSpPr>
        <p:spPr>
          <a:xfrm>
            <a:off x="952499" y="571500"/>
            <a:ext cx="8032684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</a:pPr>
            <a:r>
              <a:rPr b="1" i="0" lang="ru-RU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Как ИИ распознает объекты </a:t>
            </a:r>
            <a:br>
              <a:rPr b="1" i="0" lang="ru-RU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1" i="0" lang="ru-RU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на изображении?</a:t>
            </a:r>
            <a:endParaRPr b="0" i="0" sz="285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A robot is holding a series of cat images on a screen while being monitored by a digital dashboard.&#10;&#10;Содержимое, созданное искусственным интеллектом, может быть неверным." id="285" name="Google Shape;28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14070" y="2233010"/>
            <a:ext cx="5529930" cy="291049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7"/>
          <p:cNvSpPr txBox="1"/>
          <p:nvPr/>
        </p:nvSpPr>
        <p:spPr>
          <a:xfrm>
            <a:off x="1130967" y="1472839"/>
            <a:ext cx="748845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ИИ распознает объект по характерным признакам, </a:t>
            </a:r>
            <a:b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а не «запоминает» картинку целиком</a:t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descr="preencoded.png" id="287" name="Google Shape;287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2199" y="1625754"/>
            <a:ext cx="85173" cy="851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8"/>
          <p:cNvPicPr preferRelativeResize="0"/>
          <p:nvPr/>
        </p:nvPicPr>
        <p:blipFill rotWithShape="1">
          <a:blip r:embed="rId3">
            <a:alphaModFix/>
          </a:blip>
          <a:srcRect b="12480" l="33178" r="23026" t="0"/>
          <a:stretch/>
        </p:blipFill>
        <p:spPr>
          <a:xfrm>
            <a:off x="2824163" y="1924801"/>
            <a:ext cx="2557788" cy="2603984"/>
          </a:xfrm>
          <a:prstGeom prst="foldedCorner">
            <a:avLst>
              <a:gd fmla="val 50000" name="adj"/>
            </a:avLst>
          </a:prstGeom>
          <a:noFill/>
          <a:ln>
            <a:noFill/>
          </a:ln>
        </p:spPr>
      </p:pic>
      <p:sp>
        <p:nvSpPr>
          <p:cNvPr id="294" name="Google Shape;294;p8"/>
          <p:cNvSpPr/>
          <p:nvPr/>
        </p:nvSpPr>
        <p:spPr>
          <a:xfrm>
            <a:off x="952500" y="990600"/>
            <a:ext cx="2719388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2BC25"/>
              </a:buClr>
              <a:buSzPts val="2850"/>
              <a:buFont typeface="Manrope"/>
              <a:buNone/>
            </a:pPr>
            <a:r>
              <a:rPr b="1" i="0" lang="ru-RU" sz="2850" u="none" cap="none" strike="noStrike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rPr>
              <a:t>Видеоролик </a:t>
            </a:r>
            <a:r>
              <a:rPr b="0" i="0" lang="ru-RU" sz="2850" u="sng" cap="none" strike="noStrike">
                <a:solidFill>
                  <a:srgbClr val="82BC25"/>
                </a:solidFill>
                <a:latin typeface="Inter"/>
                <a:ea typeface="Inter"/>
                <a:cs typeface="Inter"/>
                <a:sym typeface="Inte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↗</a:t>
            </a:r>
            <a:endParaRPr b="0" i="0" sz="285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95" name="Google Shape;295;p8"/>
          <p:cNvSpPr txBox="1"/>
          <p:nvPr/>
        </p:nvSpPr>
        <p:spPr>
          <a:xfrm>
            <a:off x="876299" y="307285"/>
            <a:ext cx="7629525" cy="530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b="1" i="0" lang="ru-RU" sz="285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ИИ распознает движущиеся объекты!</a:t>
            </a:r>
            <a:endParaRPr b="0" i="0" sz="285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96" name="Google Shape;296;p8"/>
          <p:cNvPicPr preferRelativeResize="0"/>
          <p:nvPr/>
        </p:nvPicPr>
        <p:blipFill rotWithShape="1">
          <a:blip r:embed="rId5">
            <a:alphaModFix/>
          </a:blip>
          <a:srcRect b="0" l="11383" r="14957" t="0"/>
          <a:stretch/>
        </p:blipFill>
        <p:spPr>
          <a:xfrm>
            <a:off x="5008447" y="1834698"/>
            <a:ext cx="3729037" cy="30860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image depicts a black and green smart security camera with a small display and a button for operation.&#10;&#10;Содержимое, созданное искусственным интеллектом, может быть неверным." id="297" name="Google Shape;297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1111193" y="2566988"/>
            <a:ext cx="1100137" cy="11001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9"/>
          <p:cNvSpPr txBox="1"/>
          <p:nvPr/>
        </p:nvSpPr>
        <p:spPr>
          <a:xfrm>
            <a:off x="876299" y="307285"/>
            <a:ext cx="7629525" cy="530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b="1" i="0" lang="ru-RU" sz="285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ИИ распознает движущиеся объекты</a:t>
            </a:r>
            <a:endParaRPr b="0" i="0" sz="285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04" name="Google Shape;304;p9"/>
          <p:cNvSpPr txBox="1"/>
          <p:nvPr/>
        </p:nvSpPr>
        <p:spPr>
          <a:xfrm>
            <a:off x="876299" y="952139"/>
            <a:ext cx="7488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Какие объекты ИИ определил верно? А где ошибся?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he image shows a traffic scene with a car, a truck, a traffic light, and two people, all interacting at an intersection.&#10;&#10;Содержимое, созданное искусственным интеллектом, может быть неверным." id="305" name="Google Shape;305;p9"/>
          <p:cNvPicPr preferRelativeResize="0"/>
          <p:nvPr/>
        </p:nvPicPr>
        <p:blipFill rotWithShape="1">
          <a:blip r:embed="rId3">
            <a:alphaModFix/>
          </a:blip>
          <a:srcRect b="0" l="0" r="0" t="34579"/>
          <a:stretch/>
        </p:blipFill>
        <p:spPr>
          <a:xfrm>
            <a:off x="1021825" y="1799527"/>
            <a:ext cx="8122175" cy="3339212"/>
          </a:xfrm>
          <a:prstGeom prst="rect">
            <a:avLst/>
          </a:prstGeom>
          <a:noFill/>
          <a:ln>
            <a:noFill/>
          </a:ln>
        </p:spPr>
      </p:pic>
      <p:sp>
        <p:nvSpPr>
          <p:cNvPr descr="Значок 1 со сплошной заливкой" id="306" name="Google Shape;306;p9"/>
          <p:cNvSpPr/>
          <p:nvPr/>
        </p:nvSpPr>
        <p:spPr>
          <a:xfrm>
            <a:off x="8552413" y="4515106"/>
            <a:ext cx="520187" cy="520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k">
  <a:themeElements>
    <a:clrScheme name="Sk">
      <a:dk1>
        <a:srgbClr val="0A0C07"/>
      </a:dk1>
      <a:lt1>
        <a:srgbClr val="F9FAFA"/>
      </a:lt1>
      <a:dk2>
        <a:srgbClr val="404C4F"/>
      </a:dk2>
      <a:lt2>
        <a:srgbClr val="FFFFFF"/>
      </a:lt2>
      <a:accent1>
        <a:srgbClr val="82BC25"/>
      </a:accent1>
      <a:accent2>
        <a:srgbClr val="B1EC52"/>
      </a:accent2>
      <a:accent3>
        <a:srgbClr val="404C4F"/>
      </a:accent3>
      <a:accent4>
        <a:srgbClr val="0A0C07"/>
      </a:accent4>
      <a:accent5>
        <a:srgbClr val="F9FAFA"/>
      </a:accent5>
      <a:accent6>
        <a:srgbClr val="70A81F"/>
      </a:accent6>
      <a:hlink>
        <a:srgbClr val="82BC25"/>
      </a:hlink>
      <a:folHlink>
        <a:srgbClr val="404C4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2026-05-21T08:14:45Z</dcterms:created>
  <dc:creator>PptxGenJS</dc:creator>
</cp:coreProperties>
</file>